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39.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40.xml" ContentType="application/vnd.openxmlformats-officedocument.presentationml.slide+xml"/>
  <Override PartName="/ppt/slides/slide1.xml" ContentType="application/vnd.openxmlformats-officedocument.presentationml.slid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7.xml" ContentType="application/vnd.openxmlformats-officedocument.presentationml.notesSlide+xml"/>
  <Override PartName="/ppt/slideLayouts/slideLayout9.xml" ContentType="application/vnd.openxmlformats-officedocument.presentationml.slideLayout+xml"/>
  <Override PartName="/ppt/notesSlides/notesSlide8.xml" ContentType="application/vnd.openxmlformats-officedocument.presentationml.notesSlide+xml"/>
  <Override PartName="/ppt/notesSlides/notesSlide4.xml" ContentType="application/vnd.openxmlformats-officedocument.presentationml.notes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3.xml" ContentType="application/vnd.openxmlformats-officedocument.presentationml.slideLayout+xml"/>
  <Override PartName="/ppt/notesSlides/notesSlide6.xml" ContentType="application/vnd.openxmlformats-officedocument.presentationml.notesSlide+xml"/>
  <Override PartName="/ppt/slideLayouts/slideLayout14.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notesSlides/notesSlide5.xml" ContentType="application/vnd.openxmlformats-officedocument.presentationml.notesSlide+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notesSlides/notesSlide9.xml" ContentType="application/vnd.openxmlformats-officedocument.presentationml.notesSlide+xml"/>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notesSlides/notesSlide17.xml" ContentType="application/vnd.openxmlformats-officedocument.presentationml.notes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15.xml" ContentType="application/vnd.openxmlformats-officedocument.presentationml.notesSlide+xml"/>
  <Override PartName="/ppt/slideLayouts/slideLayout3.xml" ContentType="application/vnd.openxmlformats-officedocument.presentationml.slideLayou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6.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comments/comment1.xml" ContentType="application/vnd.openxmlformats-officedocument.presentationml.comment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43"/>
  </p:notesMasterIdLst>
  <p:sldIdLst>
    <p:sldId id="256" r:id="rId3"/>
    <p:sldId id="276" r:id="rId4"/>
    <p:sldId id="257" r:id="rId5"/>
    <p:sldId id="258" r:id="rId6"/>
    <p:sldId id="281" r:id="rId7"/>
    <p:sldId id="280" r:id="rId8"/>
    <p:sldId id="279" r:id="rId9"/>
    <p:sldId id="259" r:id="rId10"/>
    <p:sldId id="260" r:id="rId11"/>
    <p:sldId id="273" r:id="rId12"/>
    <p:sldId id="274" r:id="rId13"/>
    <p:sldId id="282" r:id="rId14"/>
    <p:sldId id="261" r:id="rId15"/>
    <p:sldId id="263" r:id="rId16"/>
    <p:sldId id="283" r:id="rId17"/>
    <p:sldId id="270" r:id="rId18"/>
    <p:sldId id="285" r:id="rId19"/>
    <p:sldId id="267" r:id="rId20"/>
    <p:sldId id="268" r:id="rId21"/>
    <p:sldId id="269" r:id="rId22"/>
    <p:sldId id="278" r:id="rId23"/>
    <p:sldId id="284" r:id="rId24"/>
    <p:sldId id="265" r:id="rId25"/>
    <p:sldId id="287" r:id="rId26"/>
    <p:sldId id="288" r:id="rId27"/>
    <p:sldId id="289" r:id="rId28"/>
    <p:sldId id="290" r:id="rId29"/>
    <p:sldId id="291" r:id="rId30"/>
    <p:sldId id="292" r:id="rId31"/>
    <p:sldId id="293" r:id="rId32"/>
    <p:sldId id="294" r:id="rId33"/>
    <p:sldId id="295" r:id="rId34"/>
    <p:sldId id="296" r:id="rId35"/>
    <p:sldId id="297" r:id="rId36"/>
    <p:sldId id="298" r:id="rId37"/>
    <p:sldId id="299" r:id="rId38"/>
    <p:sldId id="300" r:id="rId39"/>
    <p:sldId id="301" r:id="rId40"/>
    <p:sldId id="302" r:id="rId41"/>
    <p:sldId id="27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sper, Jeff D" initials="JJD" lastIdx="4" clrIdx="0">
    <p:extLst>
      <p:ext uri="{19B8F6BF-5375-455C-9EA6-DF929625EA0E}">
        <p15:presenceInfo xmlns:p15="http://schemas.microsoft.com/office/powerpoint/2012/main" userId="S-1-5-21-436374069-1454471165-682003330-3763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1" autoAdjust="0"/>
    <p:restoredTop sz="70288" autoAdjust="0"/>
  </p:normalViewPr>
  <p:slideViewPr>
    <p:cSldViewPr snapToGrid="0">
      <p:cViewPr varScale="1">
        <p:scale>
          <a:sx n="45" d="100"/>
          <a:sy n="45" d="100"/>
        </p:scale>
        <p:origin x="1428" y="4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50" Type="http://schemas.openxmlformats.org/officeDocument/2006/relationships/customXml" Target="../customXml/item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ustomXml" Target="../customXml/item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customXml" Target="../customXml/item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7-31T08:19:31.035" idx="3">
    <p:pos x="10" y="10"/>
    <p:text>This is a good graphic, and we need a clearer image</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AE914-67CE-463D-8299-0650EC39C1BD}" type="datetimeFigureOut">
              <a:rPr lang="en-US" smtClean="0"/>
              <a:t>8/9/2017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F6BFA7-6F76-4E68-8487-9CA13415C888}" type="slidenum">
              <a:rPr lang="en-US" smtClean="0"/>
              <a:t>‹#›</a:t>
            </a:fld>
            <a:endParaRPr lang="en-US"/>
          </a:p>
        </p:txBody>
      </p:sp>
    </p:spTree>
    <p:extLst>
      <p:ext uri="{BB962C8B-B14F-4D97-AF65-F5344CB8AC3E}">
        <p14:creationId xmlns:p14="http://schemas.microsoft.com/office/powerpoint/2010/main" val="1864546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ADA</a:t>
            </a:r>
            <a:r>
              <a:rPr lang="en-US" baseline="0" dirty="0" smtClean="0"/>
              <a:t> affects many, many areas of public life.  Many are familiar with the fact that ADA affects employment and hiring practices.  The list of ADA affects goes on.  As for how highways are concerned, you have to go to Title 2.</a:t>
            </a:r>
            <a:endParaRPr lang="en-US" dirty="0"/>
          </a:p>
        </p:txBody>
      </p:sp>
      <p:sp>
        <p:nvSpPr>
          <p:cNvPr id="4" name="Slide Number Placeholder 3"/>
          <p:cNvSpPr>
            <a:spLocks noGrp="1"/>
          </p:cNvSpPr>
          <p:nvPr>
            <p:ph type="sldNum" sz="quarter" idx="10"/>
          </p:nvPr>
        </p:nvSpPr>
        <p:spPr/>
        <p:txBody>
          <a:bodyPr/>
          <a:lstStyle/>
          <a:p>
            <a:fld id="{20F6BFA7-6F76-4E68-8487-9CA13415C888}" type="slidenum">
              <a:rPr lang="en-US" smtClean="0"/>
              <a:t>3</a:t>
            </a:fld>
            <a:endParaRPr lang="en-US"/>
          </a:p>
        </p:txBody>
      </p:sp>
    </p:spTree>
    <p:extLst>
      <p:ext uri="{BB962C8B-B14F-4D97-AF65-F5344CB8AC3E}">
        <p14:creationId xmlns:p14="http://schemas.microsoft.com/office/powerpoint/2010/main" val="242833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New Construction</a:t>
            </a:r>
            <a:r>
              <a:rPr lang="en-US" sz="1200" kern="1200" dirty="0">
                <a:solidFill>
                  <a:schemeClr val="tx1"/>
                </a:solidFill>
                <a:effectLst/>
                <a:latin typeface="+mn-lt"/>
                <a:ea typeface="+mn-ea"/>
                <a:cs typeface="+mn-cs"/>
              </a:rPr>
              <a:t> refers to newly developed facilities within the scope of the project. Any new construction must be accessible to persons with disabilities, except when KYTC can demonstrate it is </a:t>
            </a:r>
            <a:r>
              <a:rPr lang="en-US" sz="1200" i="1" kern="1200" dirty="0">
                <a:solidFill>
                  <a:schemeClr val="tx1"/>
                </a:solidFill>
                <a:effectLst/>
                <a:latin typeface="+mn-lt"/>
                <a:ea typeface="+mn-ea"/>
                <a:cs typeface="+mn-cs"/>
              </a:rPr>
              <a:t>structurally impracticable </a:t>
            </a:r>
            <a:r>
              <a:rPr lang="en-US" sz="1200" kern="1200" dirty="0">
                <a:solidFill>
                  <a:schemeClr val="tx1"/>
                </a:solidFill>
                <a:effectLst/>
                <a:latin typeface="+mn-lt"/>
                <a:ea typeface="+mn-ea"/>
                <a:cs typeface="+mn-cs"/>
              </a:rPr>
              <a:t>or</a:t>
            </a:r>
            <a:r>
              <a:rPr lang="en-US" sz="1200" i="1" kern="1200" dirty="0">
                <a:solidFill>
                  <a:schemeClr val="tx1"/>
                </a:solidFill>
                <a:effectLst/>
                <a:latin typeface="+mn-lt"/>
                <a:ea typeface="+mn-ea"/>
                <a:cs typeface="+mn-cs"/>
              </a:rPr>
              <a:t> technically infeasible</a:t>
            </a:r>
            <a:r>
              <a:rPr lang="en-US" sz="1200" kern="1200" dirty="0">
                <a:solidFill>
                  <a:schemeClr val="tx1"/>
                </a:solidFill>
                <a:effectLst/>
                <a:latin typeface="+mn-lt"/>
                <a:ea typeface="+mn-ea"/>
                <a:cs typeface="+mn-cs"/>
              </a:rPr>
              <a:t> to fully comply with the requirements of ADA. The characteristics of the facilities or the terrain may make it physically impossible to construct facilities that are fully compliant. If full compliance with this section is technically infeasible, compliance is required to the extent that it is not technically infeasible. [2010 ADAAG] </a:t>
            </a:r>
          </a:p>
        </p:txBody>
      </p:sp>
      <p:sp>
        <p:nvSpPr>
          <p:cNvPr id="4" name="Slide Number Placeholder 3"/>
          <p:cNvSpPr>
            <a:spLocks noGrp="1"/>
          </p:cNvSpPr>
          <p:nvPr>
            <p:ph type="sldNum" sz="quarter" idx="10"/>
          </p:nvPr>
        </p:nvSpPr>
        <p:spPr/>
        <p:txBody>
          <a:bodyPr/>
          <a:lstStyle/>
          <a:p>
            <a:fld id="{8660170A-ABBA-47DC-8A5B-60FFC9C0B138}" type="slidenum">
              <a:rPr lang="en-US" smtClean="0"/>
              <a:t>25</a:t>
            </a:fld>
            <a:endParaRPr lang="en-US"/>
          </a:p>
        </p:txBody>
      </p:sp>
    </p:spTree>
    <p:extLst>
      <p:ext uri="{BB962C8B-B14F-4D97-AF65-F5344CB8AC3E}">
        <p14:creationId xmlns:p14="http://schemas.microsoft.com/office/powerpoint/2010/main" val="3663864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 </a:t>
            </a:r>
            <a:r>
              <a:rPr lang="en-US" sz="1200" b="1" kern="1200" dirty="0">
                <a:solidFill>
                  <a:schemeClr val="tx1"/>
                </a:solidFill>
                <a:effectLst/>
                <a:latin typeface="+mn-lt"/>
                <a:ea typeface="+mn-ea"/>
                <a:cs typeface="+mn-cs"/>
              </a:rPr>
              <a:t>Retrofit (Repair or Maintenance) </a:t>
            </a:r>
            <a:r>
              <a:rPr lang="en-US" sz="1200" kern="1200" dirty="0">
                <a:solidFill>
                  <a:schemeClr val="tx1"/>
                </a:solidFill>
                <a:effectLst/>
                <a:latin typeface="+mn-lt"/>
                <a:ea typeface="+mn-ea"/>
                <a:cs typeface="+mn-cs"/>
              </a:rPr>
              <a:t>is a change to an existing facility which impacts the pedestrian circulation path. The pedestrian access route shall be made accessible to the </a:t>
            </a:r>
            <a:r>
              <a:rPr lang="en-US" sz="1200" i="1" kern="1200" dirty="0">
                <a:solidFill>
                  <a:schemeClr val="tx1"/>
                </a:solidFill>
                <a:effectLst/>
                <a:latin typeface="+mn-lt"/>
                <a:ea typeface="+mn-ea"/>
                <a:cs typeface="+mn-cs"/>
              </a:rPr>
              <a:t>maximum extent feasible</a:t>
            </a:r>
            <a:r>
              <a:rPr lang="en-US" sz="1200" kern="1200" dirty="0">
                <a:solidFill>
                  <a:schemeClr val="tx1"/>
                </a:solidFill>
                <a:effectLst/>
                <a:latin typeface="+mn-lt"/>
                <a:ea typeface="+mn-ea"/>
                <a:cs typeface="+mn-cs"/>
              </a:rPr>
              <a:t> within the scope of the project. If full compliance with this section is </a:t>
            </a:r>
            <a:r>
              <a:rPr lang="en-US" sz="1200" i="1" kern="1200" dirty="0">
                <a:solidFill>
                  <a:schemeClr val="tx1"/>
                </a:solidFill>
                <a:effectLst/>
                <a:latin typeface="+mn-lt"/>
                <a:ea typeface="+mn-ea"/>
                <a:cs typeface="+mn-cs"/>
              </a:rPr>
              <a:t>technically infeasible</a:t>
            </a:r>
            <a:r>
              <a:rPr lang="en-US" sz="1200" kern="1200" dirty="0">
                <a:solidFill>
                  <a:schemeClr val="tx1"/>
                </a:solidFill>
                <a:effectLst/>
                <a:latin typeface="+mn-lt"/>
                <a:ea typeface="+mn-ea"/>
                <a:cs typeface="+mn-cs"/>
              </a:rPr>
              <a:t>, compliance is required to the maximum extent feasible. [2010 ADAAG]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0170A-ABBA-47DC-8A5B-60FFC9C0B1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4035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Technically Infeasible:</a:t>
            </a:r>
            <a:r>
              <a:rPr lang="en-US" sz="1200" b="1"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Means, with respect to an alteration a facility (e.g. a sidewalk), that full accessibility has little likelihood of being provided because other existing physical or site constraints prohibit modification or addition of elements, spaces, or features which are in full and strict compliance with the minimum requirements for new construction and which are necessary to provide accessibility. (Reference: ADAAG; 4.1.6, (1), (j))</a:t>
            </a:r>
          </a:p>
        </p:txBody>
      </p:sp>
      <p:sp>
        <p:nvSpPr>
          <p:cNvPr id="4" name="Slide Number Placeholder 3"/>
          <p:cNvSpPr>
            <a:spLocks noGrp="1"/>
          </p:cNvSpPr>
          <p:nvPr>
            <p:ph type="sldNum" sz="quarter" idx="10"/>
          </p:nvPr>
        </p:nvSpPr>
        <p:spPr/>
        <p:txBody>
          <a:bodyPr/>
          <a:lstStyle/>
          <a:p>
            <a:fld id="{8660170A-ABBA-47DC-8A5B-60FFC9C0B138}" type="slidenum">
              <a:rPr lang="en-US" smtClean="0"/>
              <a:t>27</a:t>
            </a:fld>
            <a:endParaRPr lang="en-US"/>
          </a:p>
        </p:txBody>
      </p:sp>
    </p:spTree>
    <p:extLst>
      <p:ext uri="{BB962C8B-B14F-4D97-AF65-F5344CB8AC3E}">
        <p14:creationId xmlns:p14="http://schemas.microsoft.com/office/powerpoint/2010/main" val="1250125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With release of this memorandum, KYTC will now use the </a:t>
            </a:r>
            <a:r>
              <a:rPr lang="en-US" sz="1800" i="1" kern="1200" dirty="0">
                <a:solidFill>
                  <a:schemeClr val="tx1"/>
                </a:solidFill>
                <a:effectLst/>
                <a:latin typeface="+mn-lt"/>
                <a:ea typeface="+mn-ea"/>
                <a:cs typeface="+mn-cs"/>
              </a:rPr>
              <a:t>ADA Statement of Technical Infeasibility</a:t>
            </a:r>
            <a:r>
              <a:rPr lang="en-US" sz="1800" kern="1200" dirty="0">
                <a:solidFill>
                  <a:schemeClr val="tx1"/>
                </a:solidFill>
                <a:effectLst/>
                <a:latin typeface="+mn-lt"/>
                <a:ea typeface="+mn-ea"/>
                <a:cs typeface="+mn-cs"/>
              </a:rPr>
              <a:t> form (attached).  The form will be used by KYTC personnel to detail site descriptions and explain the reasons behind technical infeasibility determinations.  The attached </a:t>
            </a:r>
            <a:r>
              <a:rPr lang="en-US" sz="1800" i="1" kern="1200" dirty="0">
                <a:solidFill>
                  <a:schemeClr val="tx1"/>
                </a:solidFill>
                <a:effectLst/>
                <a:latin typeface="+mn-lt"/>
                <a:ea typeface="+mn-ea"/>
                <a:cs typeface="+mn-cs"/>
              </a:rPr>
              <a:t>Supplemental Instructions </a:t>
            </a:r>
            <a:r>
              <a:rPr lang="en-US" sz="1800" kern="1200" dirty="0">
                <a:solidFill>
                  <a:schemeClr val="tx1"/>
                </a:solidFill>
                <a:effectLst/>
                <a:latin typeface="+mn-lt"/>
                <a:ea typeface="+mn-ea"/>
                <a:cs typeface="+mn-cs"/>
              </a:rPr>
              <a:t>provides greater detail about the ADA evaluation process and serves as a guide during completion of the </a:t>
            </a:r>
            <a:r>
              <a:rPr lang="en-US" sz="1800" i="1" kern="1200" dirty="0">
                <a:solidFill>
                  <a:schemeClr val="tx1"/>
                </a:solidFill>
                <a:effectLst/>
                <a:latin typeface="+mn-lt"/>
                <a:ea typeface="+mn-ea"/>
                <a:cs typeface="+mn-cs"/>
              </a:rPr>
              <a:t>ADA Statement of Technical Infeasibility</a:t>
            </a:r>
            <a:r>
              <a:rPr lang="en-US" sz="1800" kern="1200" dirty="0">
                <a:solidFill>
                  <a:schemeClr val="tx1"/>
                </a:solidFill>
                <a:effectLst/>
                <a:latin typeface="+mn-lt"/>
                <a:ea typeface="+mn-ea"/>
                <a:cs typeface="+mn-cs"/>
              </a:rPr>
              <a:t> form.</a:t>
            </a:r>
          </a:p>
          <a:p>
            <a:endParaRPr lang="en-US" sz="1800" dirty="0"/>
          </a:p>
        </p:txBody>
      </p:sp>
      <p:sp>
        <p:nvSpPr>
          <p:cNvPr id="4" name="Slide Number Placeholder 3"/>
          <p:cNvSpPr>
            <a:spLocks noGrp="1"/>
          </p:cNvSpPr>
          <p:nvPr>
            <p:ph type="sldNum" sz="quarter" idx="10"/>
          </p:nvPr>
        </p:nvSpPr>
        <p:spPr/>
        <p:txBody>
          <a:bodyPr/>
          <a:lstStyle/>
          <a:p>
            <a:fld id="{8660170A-ABBA-47DC-8A5B-60FFC9C0B138}" type="slidenum">
              <a:rPr lang="en-US" smtClean="0"/>
              <a:t>28</a:t>
            </a:fld>
            <a:endParaRPr lang="en-US"/>
          </a:p>
        </p:txBody>
      </p:sp>
    </p:spTree>
    <p:extLst>
      <p:ext uri="{BB962C8B-B14F-4D97-AF65-F5344CB8AC3E}">
        <p14:creationId xmlns:p14="http://schemas.microsoft.com/office/powerpoint/2010/main" val="3202944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Kentucky Transportation Cabinet (KYTC) coordinates many transportation projects that include pedestrian facilities. Occasionally, project conditions make it technically infeasible to fully comply with the ADA.  Technical infeasibility means, with respect to an alteration a facility (e.g. a sidewalk), that full accessibility has little likelihood of being provided because other existing physical or site constraints prohibit modification or addition of elements, spaces, or features which are in full and strict compliance with the minimum requirements for new construction and which are necessary to provide accessibility. (Reference: ADAAG; 4.1.6, (1), (j)).</a:t>
            </a:r>
          </a:p>
        </p:txBody>
      </p:sp>
      <p:sp>
        <p:nvSpPr>
          <p:cNvPr id="4" name="Slide Number Placeholder 3"/>
          <p:cNvSpPr>
            <a:spLocks noGrp="1"/>
          </p:cNvSpPr>
          <p:nvPr>
            <p:ph type="sldNum" sz="quarter" idx="10"/>
          </p:nvPr>
        </p:nvSpPr>
        <p:spPr/>
        <p:txBody>
          <a:bodyPr/>
          <a:lstStyle/>
          <a:p>
            <a:fld id="{8660170A-ABBA-47DC-8A5B-60FFC9C0B138}" type="slidenum">
              <a:rPr lang="en-US" smtClean="0"/>
              <a:t>29</a:t>
            </a:fld>
            <a:endParaRPr lang="en-US"/>
          </a:p>
        </p:txBody>
      </p:sp>
    </p:spTree>
    <p:extLst>
      <p:ext uri="{BB962C8B-B14F-4D97-AF65-F5344CB8AC3E}">
        <p14:creationId xmlns:p14="http://schemas.microsoft.com/office/powerpoint/2010/main" val="4093454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Kentucky Transportation Cabinet (KYTC) coordinates many transportation projects that include pedestrian facilities. Occasionally, project conditions make it technically infeasible to fully comply with the ADA.  Technical infeasibility means, with respect to an alteration a facility (e.g. a sidewalk), that full accessibility has little likelihood of being provided because other existing physical or site constraints prohibit modification or addition of elements, spaces, or features which are in full and strict compliance with the minimum requirements for new construction and which are necessary to provide accessibility. (Reference: ADAAG; 4.1.6, (1), (j)).</a:t>
            </a:r>
          </a:p>
        </p:txBody>
      </p:sp>
      <p:sp>
        <p:nvSpPr>
          <p:cNvPr id="4" name="Slide Number Placeholder 3"/>
          <p:cNvSpPr>
            <a:spLocks noGrp="1"/>
          </p:cNvSpPr>
          <p:nvPr>
            <p:ph type="sldNum" sz="quarter" idx="10"/>
          </p:nvPr>
        </p:nvSpPr>
        <p:spPr/>
        <p:txBody>
          <a:bodyPr/>
          <a:lstStyle/>
          <a:p>
            <a:fld id="{8660170A-ABBA-47DC-8A5B-60FFC9C0B138}" type="slidenum">
              <a:rPr lang="en-US" smtClean="0"/>
              <a:t>30</a:t>
            </a:fld>
            <a:endParaRPr lang="en-US"/>
          </a:p>
        </p:txBody>
      </p:sp>
    </p:spTree>
    <p:extLst>
      <p:ext uri="{BB962C8B-B14F-4D97-AF65-F5344CB8AC3E}">
        <p14:creationId xmlns:p14="http://schemas.microsoft.com/office/powerpoint/2010/main" val="1064914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0170A-ABBA-47DC-8A5B-60FFC9C0B138}" type="slidenum">
              <a:rPr lang="en-US" smtClean="0"/>
              <a:t>31</a:t>
            </a:fld>
            <a:endParaRPr lang="en-US"/>
          </a:p>
        </p:txBody>
      </p:sp>
    </p:spTree>
    <p:extLst>
      <p:ext uri="{BB962C8B-B14F-4D97-AF65-F5344CB8AC3E}">
        <p14:creationId xmlns:p14="http://schemas.microsoft.com/office/powerpoint/2010/main" val="2574160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Items 1 through 4 are self-explanatory.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Item 5: What type of work is being done? </a:t>
            </a:r>
          </a:p>
          <a:p>
            <a:pPr lvl="0"/>
            <a:r>
              <a:rPr lang="en-US" sz="1200" b="1" kern="1200" dirty="0">
                <a:solidFill>
                  <a:schemeClr val="tx1"/>
                </a:solidFill>
                <a:effectLst/>
                <a:latin typeface="+mn-lt"/>
                <a:ea typeface="+mn-ea"/>
                <a:cs typeface="+mn-cs"/>
              </a:rPr>
              <a:t>New Construction</a:t>
            </a:r>
            <a:r>
              <a:rPr lang="en-US" sz="1200" kern="1200" dirty="0">
                <a:solidFill>
                  <a:schemeClr val="tx1"/>
                </a:solidFill>
                <a:effectLst/>
                <a:latin typeface="+mn-lt"/>
                <a:ea typeface="+mn-ea"/>
                <a:cs typeface="+mn-cs"/>
              </a:rPr>
              <a:t> refers to newly developed facilities within the scope of the project. Any new construction must be accessible to persons with disabilities, except when KYTC can demonstrate it is </a:t>
            </a:r>
            <a:r>
              <a:rPr lang="en-US" sz="1200" i="1" kern="1200" dirty="0">
                <a:solidFill>
                  <a:schemeClr val="tx1"/>
                </a:solidFill>
                <a:effectLst/>
                <a:latin typeface="+mn-lt"/>
                <a:ea typeface="+mn-ea"/>
                <a:cs typeface="+mn-cs"/>
              </a:rPr>
              <a:t>structurally impracticable </a:t>
            </a:r>
            <a:r>
              <a:rPr lang="en-US" sz="1200" kern="1200" dirty="0">
                <a:solidFill>
                  <a:schemeClr val="tx1"/>
                </a:solidFill>
                <a:effectLst/>
                <a:latin typeface="+mn-lt"/>
                <a:ea typeface="+mn-ea"/>
                <a:cs typeface="+mn-cs"/>
              </a:rPr>
              <a:t>or</a:t>
            </a:r>
            <a:r>
              <a:rPr lang="en-US" sz="1200" i="1" kern="1200" dirty="0">
                <a:solidFill>
                  <a:schemeClr val="tx1"/>
                </a:solidFill>
                <a:effectLst/>
                <a:latin typeface="+mn-lt"/>
                <a:ea typeface="+mn-ea"/>
                <a:cs typeface="+mn-cs"/>
              </a:rPr>
              <a:t> technically infeasible</a:t>
            </a:r>
            <a:r>
              <a:rPr lang="en-US" sz="1200" kern="1200" dirty="0">
                <a:solidFill>
                  <a:schemeClr val="tx1"/>
                </a:solidFill>
                <a:effectLst/>
                <a:latin typeface="+mn-lt"/>
                <a:ea typeface="+mn-ea"/>
                <a:cs typeface="+mn-cs"/>
              </a:rPr>
              <a:t> to fully comply with the requirements of ADA. The characteristics of the facilities or the terrain may make it physically impossible to construct facilities that are fully compliant. If full compliance with this section is technically infeasible, compliance is required to the extent that it is not technically infeasible. [2010 ADAAG] </a:t>
            </a:r>
          </a:p>
          <a:p>
            <a:pPr lvl="0"/>
            <a:r>
              <a:rPr lang="en-US" sz="1200" kern="1200" dirty="0">
                <a:solidFill>
                  <a:schemeClr val="tx1"/>
                </a:solidFill>
                <a:effectLst/>
                <a:latin typeface="+mn-lt"/>
                <a:ea typeface="+mn-ea"/>
                <a:cs typeface="+mn-cs"/>
              </a:rPr>
              <a:t>A </a:t>
            </a:r>
            <a:r>
              <a:rPr lang="en-US" sz="1200" b="1" kern="1200" dirty="0">
                <a:solidFill>
                  <a:schemeClr val="tx1"/>
                </a:solidFill>
                <a:effectLst/>
                <a:latin typeface="+mn-lt"/>
                <a:ea typeface="+mn-ea"/>
                <a:cs typeface="+mn-cs"/>
              </a:rPr>
              <a:t>Retrofit (Repair or Maintenance) </a:t>
            </a:r>
            <a:r>
              <a:rPr lang="en-US" sz="1200" kern="1200" dirty="0">
                <a:solidFill>
                  <a:schemeClr val="tx1"/>
                </a:solidFill>
                <a:effectLst/>
                <a:latin typeface="+mn-lt"/>
                <a:ea typeface="+mn-ea"/>
                <a:cs typeface="+mn-cs"/>
              </a:rPr>
              <a:t>is a change to an existing facility which impacts the pedestrian circulation path. The pedestrian access route shall be made accessible to the </a:t>
            </a:r>
            <a:r>
              <a:rPr lang="en-US" sz="1200" i="1" kern="1200" dirty="0">
                <a:solidFill>
                  <a:schemeClr val="tx1"/>
                </a:solidFill>
                <a:effectLst/>
                <a:latin typeface="+mn-lt"/>
                <a:ea typeface="+mn-ea"/>
                <a:cs typeface="+mn-cs"/>
              </a:rPr>
              <a:t>maximum extent feasible</a:t>
            </a:r>
            <a:r>
              <a:rPr lang="en-US" sz="1200" kern="1200" dirty="0">
                <a:solidFill>
                  <a:schemeClr val="tx1"/>
                </a:solidFill>
                <a:effectLst/>
                <a:latin typeface="+mn-lt"/>
                <a:ea typeface="+mn-ea"/>
                <a:cs typeface="+mn-cs"/>
              </a:rPr>
              <a:t> within the scope of the project. If full compliance with this section is </a:t>
            </a:r>
            <a:r>
              <a:rPr lang="en-US" sz="1200" i="1" kern="1200" dirty="0">
                <a:solidFill>
                  <a:schemeClr val="tx1"/>
                </a:solidFill>
                <a:effectLst/>
                <a:latin typeface="+mn-lt"/>
                <a:ea typeface="+mn-ea"/>
                <a:cs typeface="+mn-cs"/>
              </a:rPr>
              <a:t>technically infeasible</a:t>
            </a:r>
            <a:r>
              <a:rPr lang="en-US" sz="1200" kern="1200" dirty="0">
                <a:solidFill>
                  <a:schemeClr val="tx1"/>
                </a:solidFill>
                <a:effectLst/>
                <a:latin typeface="+mn-lt"/>
                <a:ea typeface="+mn-ea"/>
                <a:cs typeface="+mn-cs"/>
              </a:rPr>
              <a:t>, compliance is required to the maximum extent feasible. [2010 ADAAG]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Items 6 through 9 are explained on the KYTC </a:t>
            </a:r>
            <a:r>
              <a:rPr lang="en-US" sz="1200" i="1" kern="1200" dirty="0">
                <a:solidFill>
                  <a:schemeClr val="tx1"/>
                </a:solidFill>
                <a:effectLst/>
                <a:latin typeface="+mn-lt"/>
                <a:ea typeface="+mn-ea"/>
                <a:cs typeface="+mn-cs"/>
              </a:rPr>
              <a:t>ADA Statement of Technical Infeasibility</a:t>
            </a:r>
            <a:r>
              <a:rPr lang="en-US" sz="1200" kern="1200" dirty="0">
                <a:solidFill>
                  <a:schemeClr val="tx1"/>
                </a:solidFill>
                <a:effectLst/>
                <a:latin typeface="+mn-lt"/>
                <a:ea typeface="+mn-ea"/>
                <a:cs typeface="+mn-cs"/>
              </a:rPr>
              <a:t> form.</a:t>
            </a:r>
            <a:endParaRPr lang="en-US" dirty="0"/>
          </a:p>
        </p:txBody>
      </p:sp>
      <p:sp>
        <p:nvSpPr>
          <p:cNvPr id="4" name="Slide Number Placeholder 3"/>
          <p:cNvSpPr>
            <a:spLocks noGrp="1"/>
          </p:cNvSpPr>
          <p:nvPr>
            <p:ph type="sldNum" sz="quarter" idx="10"/>
          </p:nvPr>
        </p:nvSpPr>
        <p:spPr/>
        <p:txBody>
          <a:bodyPr/>
          <a:lstStyle/>
          <a:p>
            <a:fld id="{8660170A-ABBA-47DC-8A5B-60FFC9C0B138}" type="slidenum">
              <a:rPr lang="en-US" smtClean="0"/>
              <a:t>32</a:t>
            </a:fld>
            <a:endParaRPr lang="en-US"/>
          </a:p>
        </p:txBody>
      </p:sp>
    </p:spTree>
    <p:extLst>
      <p:ext uri="{BB962C8B-B14F-4D97-AF65-F5344CB8AC3E}">
        <p14:creationId xmlns:p14="http://schemas.microsoft.com/office/powerpoint/2010/main" val="102792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Representation of the Facility</a:t>
            </a:r>
            <a:r>
              <a:rPr lang="en-US" sz="1200" kern="1200" dirty="0">
                <a:solidFill>
                  <a:schemeClr val="tx1"/>
                </a:solidFill>
                <a:effectLst/>
                <a:latin typeface="+mn-lt"/>
                <a:ea typeface="+mn-ea"/>
                <a:cs typeface="+mn-cs"/>
              </a:rPr>
              <a:t> graphic allows the person filling out the form to illustrate where the ADA technical infeasibility occurs. The graphic includes the intersection as well as the adjoining roadway segments. The intersection corners can be used to indicate ADA issues involving curb ramps, crosswalks, pedestrian push buttons, and sidewalks. The roadway segments can be used to indicate ADA issues for midblock crosswalks and sidewalks. Assign a route name to each segment and indicate the north direction by circling the correct arrow. </a:t>
            </a:r>
          </a:p>
          <a:p>
            <a:endParaRPr lang="en-US" dirty="0"/>
          </a:p>
        </p:txBody>
      </p:sp>
      <p:sp>
        <p:nvSpPr>
          <p:cNvPr id="4" name="Slide Number Placeholder 3"/>
          <p:cNvSpPr>
            <a:spLocks noGrp="1"/>
          </p:cNvSpPr>
          <p:nvPr>
            <p:ph type="sldNum" sz="quarter" idx="10"/>
          </p:nvPr>
        </p:nvSpPr>
        <p:spPr/>
        <p:txBody>
          <a:bodyPr/>
          <a:lstStyle/>
          <a:p>
            <a:fld id="{8660170A-ABBA-47DC-8A5B-60FFC9C0B138}" type="slidenum">
              <a:rPr lang="en-US" smtClean="0"/>
              <a:t>33</a:t>
            </a:fld>
            <a:endParaRPr lang="en-US"/>
          </a:p>
        </p:txBody>
      </p:sp>
    </p:spTree>
    <p:extLst>
      <p:ext uri="{BB962C8B-B14F-4D97-AF65-F5344CB8AC3E}">
        <p14:creationId xmlns:p14="http://schemas.microsoft.com/office/powerpoint/2010/main" val="1503918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Facility Type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and Technical Dimensions Attained:</a:t>
            </a:r>
            <a:r>
              <a:rPr lang="en-US" sz="1200" kern="1200" dirty="0">
                <a:solidFill>
                  <a:schemeClr val="tx1"/>
                </a:solidFill>
                <a:effectLst/>
                <a:latin typeface="+mn-lt"/>
                <a:ea typeface="+mn-ea"/>
                <a:cs typeface="+mn-cs"/>
              </a:rPr>
              <a:t> KYTC inspectors should only check the boxes for facility types and components that </a:t>
            </a:r>
            <a:r>
              <a:rPr lang="en-US" sz="1200" b="1" kern="1200" dirty="0">
                <a:solidFill>
                  <a:schemeClr val="tx1"/>
                </a:solidFill>
                <a:effectLst/>
                <a:latin typeface="+mn-lt"/>
                <a:ea typeface="+mn-ea"/>
                <a:cs typeface="+mn-cs"/>
              </a:rPr>
              <a:t>cannot</a:t>
            </a:r>
            <a:r>
              <a:rPr lang="en-US" sz="1200" kern="1200" dirty="0">
                <a:solidFill>
                  <a:schemeClr val="tx1"/>
                </a:solidFill>
                <a:effectLst/>
                <a:latin typeface="+mn-lt"/>
                <a:ea typeface="+mn-ea"/>
                <a:cs typeface="+mn-cs"/>
              </a:rPr>
              <a:t> meet ADA accessibility requirements, i.e., where it is technically infeasible to build that facility type to meet ADA accessibility requirements. Additional details about each facility type are shown in items 11a-11e below. Immediately following is the list of acceptable technical infeasibility reasons.</a:t>
            </a:r>
          </a:p>
          <a:p>
            <a:endParaRPr lang="en-US" dirty="0"/>
          </a:p>
          <a:p>
            <a:r>
              <a:rPr lang="en-US" sz="1200" kern="1200" dirty="0">
                <a:solidFill>
                  <a:schemeClr val="tx1"/>
                </a:solidFill>
                <a:effectLst/>
                <a:latin typeface="+mn-lt"/>
                <a:ea typeface="+mn-ea"/>
                <a:cs typeface="+mn-cs"/>
              </a:rPr>
              <a:t>A pedestrian </a:t>
            </a:r>
            <a:r>
              <a:rPr lang="en-US" sz="1200" b="1" kern="1200" dirty="0">
                <a:solidFill>
                  <a:schemeClr val="tx1"/>
                </a:solidFill>
                <a:effectLst/>
                <a:latin typeface="+mn-lt"/>
                <a:ea typeface="+mn-ea"/>
                <a:cs typeface="+mn-cs"/>
              </a:rPr>
              <a:t>crosswalk</a:t>
            </a:r>
            <a:r>
              <a:rPr lang="en-US" sz="1200" kern="1200" dirty="0">
                <a:solidFill>
                  <a:schemeClr val="tx1"/>
                </a:solidFill>
                <a:effectLst/>
                <a:latin typeface="+mn-lt"/>
                <a:ea typeface="+mn-ea"/>
                <a:cs typeface="+mn-cs"/>
              </a:rPr>
              <a:t> allows pedestrians to enter and cross a roadway, and to intersect a motorist’s path of travel. The PROWAG (2011) defines the crosswalk as another type of pedestrian access route. PROWAG crosswalk standards and definitions can be found in the following sections: crosswalk width (R302.3), crosswalk cross slope with stop control or yield (R302.6), crosswalk cross slope without stop control or yield (R302.6.1), crosswalk cross slope midblock (R302.6.2), and crosswalk running slope (R302.5).</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Curb ramps</a:t>
            </a:r>
            <a:r>
              <a:rPr lang="en-US" sz="1200" kern="1200" dirty="0">
                <a:solidFill>
                  <a:schemeClr val="tx1"/>
                </a:solidFill>
                <a:effectLst/>
                <a:latin typeface="+mn-lt"/>
                <a:ea typeface="+mn-ea"/>
                <a:cs typeface="+mn-cs"/>
              </a:rPr>
              <a:t> provide a transitioning slope and join two paved surfaces at different elevations. For example, a curb ramp allows a person in a wheelchair to move between the sidewalk and the existing roadway. The PROWAG describes curb ramps as perpendicular, parallel, or blended transitions. Perpendicular curb ramps have a running slope that intersects the existing curb at a right angle. Parallel curb ramps have a running slope that is parallel to the joining sidewalk’s direction of travel. Blended transitions combine the competing pedestrian directions of travel into a raised pedestrian street crossing, depressed corner, or similar connection. PROWAG curb ramp standards and definitions can be found in the following sections: ramp running slope, perpendicular (R304.2.2); ramp running slope, parallel (R304.3.2); ramp width, perpendicular (R304.2.1); ramp width, parallel (R304.3.1); ramp width, blended transition (R304.5.1); ramp cross slope (R304.5.3); ramp flares (R304.2.3); landing dimensions (R407.6.2, R407.6.3); landing slope (R407.6.1); counter slope (R304.5.4); grade break (R304.5.2); and detectable warning system (R305.1.4).</a:t>
            </a:r>
            <a:endParaRPr lang="en-US" dirty="0"/>
          </a:p>
        </p:txBody>
      </p:sp>
      <p:sp>
        <p:nvSpPr>
          <p:cNvPr id="4" name="Slide Number Placeholder 3"/>
          <p:cNvSpPr>
            <a:spLocks noGrp="1"/>
          </p:cNvSpPr>
          <p:nvPr>
            <p:ph type="sldNum" sz="quarter" idx="10"/>
          </p:nvPr>
        </p:nvSpPr>
        <p:spPr/>
        <p:txBody>
          <a:bodyPr/>
          <a:lstStyle/>
          <a:p>
            <a:fld id="{8660170A-ABBA-47DC-8A5B-60FFC9C0B138}" type="slidenum">
              <a:rPr lang="en-US" smtClean="0"/>
              <a:t>36</a:t>
            </a:fld>
            <a:endParaRPr lang="en-US"/>
          </a:p>
        </p:txBody>
      </p:sp>
    </p:spTree>
    <p:extLst>
      <p:ext uri="{BB962C8B-B14F-4D97-AF65-F5344CB8AC3E}">
        <p14:creationId xmlns:p14="http://schemas.microsoft.com/office/powerpoint/2010/main" val="3829259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Public Entity:</a:t>
            </a:r>
          </a:p>
          <a:p>
            <a:pPr lvl="1"/>
            <a:r>
              <a:rPr lang="en-US" dirty="0" smtClean="0"/>
              <a:t>State or local government and department, agency, special purpose district, or other instrumentality of a state or local government</a:t>
            </a:r>
          </a:p>
          <a:p>
            <a:pPr lvl="1"/>
            <a:r>
              <a:rPr lang="en-US" dirty="0" smtClean="0"/>
              <a:t>National Railroad Passenger Corporation or an commuter authority</a:t>
            </a:r>
          </a:p>
          <a:p>
            <a:endParaRPr lang="en-US" dirty="0"/>
          </a:p>
        </p:txBody>
      </p:sp>
      <p:sp>
        <p:nvSpPr>
          <p:cNvPr id="4" name="Slide Number Placeholder 3"/>
          <p:cNvSpPr>
            <a:spLocks noGrp="1"/>
          </p:cNvSpPr>
          <p:nvPr>
            <p:ph type="sldNum" sz="quarter" idx="10"/>
          </p:nvPr>
        </p:nvSpPr>
        <p:spPr/>
        <p:txBody>
          <a:bodyPr/>
          <a:lstStyle/>
          <a:p>
            <a:fld id="{20F6BFA7-6F76-4E68-8487-9CA13415C888}" type="slidenum">
              <a:rPr lang="en-US" smtClean="0"/>
              <a:t>4</a:t>
            </a:fld>
            <a:endParaRPr lang="en-US"/>
          </a:p>
        </p:txBody>
      </p:sp>
    </p:spTree>
    <p:extLst>
      <p:ext uri="{BB962C8B-B14F-4D97-AF65-F5344CB8AC3E}">
        <p14:creationId xmlns:p14="http://schemas.microsoft.com/office/powerpoint/2010/main" val="1003298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Pedestrian push buttons</a:t>
            </a:r>
            <a:r>
              <a:rPr lang="en-US" sz="1200" kern="1200" dirty="0">
                <a:solidFill>
                  <a:schemeClr val="tx1"/>
                </a:solidFill>
                <a:effectLst/>
                <a:latin typeface="+mn-lt"/>
                <a:ea typeface="+mn-ea"/>
                <a:cs typeface="+mn-cs"/>
              </a:rPr>
              <a:t> allow pedestrians to activate the walk signal and move safely through the crosswalk and across traffic. PROWAG push button standards and definitions can be found in the following sections: distance from sidewalk (R209.1), ramp width (R209.1), and mounting height (R209.1).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Sidewalks</a:t>
            </a:r>
            <a:r>
              <a:rPr lang="en-US" sz="1200" kern="1200" dirty="0">
                <a:solidFill>
                  <a:schemeClr val="tx1"/>
                </a:solidFill>
                <a:effectLst/>
                <a:latin typeface="+mn-lt"/>
                <a:ea typeface="+mn-ea"/>
                <a:cs typeface="+mn-cs"/>
              </a:rPr>
              <a:t> give pedestrians a separate travel path within the public right-of-way. The PROWAG also refers to sidewalks as pedestrian access routes. PROWAG crosswalk standards and definitions can be found in the following sections: continuous clear width (R302.3), sidewalk cross slope (R302.6), sidewalk running slope (R302.5), and pinch point, a.k.a. clear width exceptions (2010 ADAS 403.5.1).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Other </a:t>
            </a:r>
            <a:r>
              <a:rPr lang="en-US" sz="1200" kern="1200" dirty="0">
                <a:solidFill>
                  <a:schemeClr val="tx1"/>
                </a:solidFill>
                <a:effectLst/>
                <a:latin typeface="+mn-lt"/>
                <a:ea typeface="+mn-ea"/>
                <a:cs typeface="+mn-cs"/>
              </a:rPr>
              <a:t>includes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pedestrian access route facilities and components that are not in the table, but are technically infeasible and do not meet ADA accessibility requirements. Describe these facilities and components in detail and include the KYTC standard, as-built dimensions, and technical infeasibility reason</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Use this with great caution.  Don’t abuse.  You may be called to justify your stance so it needs to be defensible.</a:t>
            </a:r>
            <a:endParaRPr lang="en-US" sz="1200" b="1" kern="1200" dirty="0">
              <a:solidFill>
                <a:schemeClr val="tx1"/>
              </a:solidFill>
              <a:effectLst/>
              <a:latin typeface="+mn-lt"/>
              <a:ea typeface="+mn-ea"/>
              <a:cs typeface="+mn-cs"/>
            </a:endParaRPr>
          </a:p>
          <a:p>
            <a:endParaRPr lang="en-US" dirty="0"/>
          </a:p>
          <a:p>
            <a:r>
              <a:rPr lang="en-US" sz="1200" b="1" kern="1200" dirty="0">
                <a:solidFill>
                  <a:schemeClr val="tx1"/>
                </a:solidFill>
                <a:effectLst/>
                <a:latin typeface="+mn-lt"/>
                <a:ea typeface="+mn-ea"/>
                <a:cs typeface="+mn-cs"/>
              </a:rPr>
              <a:t>Rationale for Technical Infeasibility:</a:t>
            </a:r>
            <a:r>
              <a:rPr lang="en-US" sz="1200" kern="1200" dirty="0">
                <a:solidFill>
                  <a:schemeClr val="tx1"/>
                </a:solidFill>
                <a:effectLst/>
                <a:latin typeface="+mn-lt"/>
                <a:ea typeface="+mn-ea"/>
                <a:cs typeface="+mn-cs"/>
              </a:rPr>
              <a:t> KYTC personnel must provide detailed site descriptions that explain the reasons behind declaring technical infeasibility. For example, choosing historic preservation as a technical infeasibility reason may be described by stating that an existing historic preservation structure prevents the sidewalk standard width from being met (include site dimensions). In addition, the inspector should provide documentation in the form of photographs which further describes the technical infeasibility. Photographs should be attached separately to the form. </a:t>
            </a:r>
            <a:endParaRPr lang="en-US" dirty="0"/>
          </a:p>
        </p:txBody>
      </p:sp>
      <p:sp>
        <p:nvSpPr>
          <p:cNvPr id="4" name="Slide Number Placeholder 3"/>
          <p:cNvSpPr>
            <a:spLocks noGrp="1"/>
          </p:cNvSpPr>
          <p:nvPr>
            <p:ph type="sldNum" sz="quarter" idx="10"/>
          </p:nvPr>
        </p:nvSpPr>
        <p:spPr/>
        <p:txBody>
          <a:bodyPr/>
          <a:lstStyle/>
          <a:p>
            <a:fld id="{8660170A-ABBA-47DC-8A5B-60FFC9C0B138}" type="slidenum">
              <a:rPr lang="en-US" smtClean="0"/>
              <a:t>37</a:t>
            </a:fld>
            <a:endParaRPr lang="en-US"/>
          </a:p>
        </p:txBody>
      </p:sp>
    </p:spTree>
    <p:extLst>
      <p:ext uri="{BB962C8B-B14F-4D97-AF65-F5344CB8AC3E}">
        <p14:creationId xmlns:p14="http://schemas.microsoft.com/office/powerpoint/2010/main" val="2151126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0170A-ABBA-47DC-8A5B-60FFC9C0B138}" type="slidenum">
              <a:rPr lang="en-US" smtClean="0"/>
              <a:t>38</a:t>
            </a:fld>
            <a:endParaRPr lang="en-US"/>
          </a:p>
        </p:txBody>
      </p:sp>
    </p:spTree>
    <p:extLst>
      <p:ext uri="{BB962C8B-B14F-4D97-AF65-F5344CB8AC3E}">
        <p14:creationId xmlns:p14="http://schemas.microsoft.com/office/powerpoint/2010/main" val="3392759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Qualified Individual with Disability: </a:t>
            </a:r>
          </a:p>
          <a:p>
            <a:pPr lvl="1"/>
            <a:r>
              <a:rPr lang="en-US" dirty="0" smtClean="0"/>
              <a:t>An individual with a disability who, with or without reasonable accommodations to rules, policies, or practices, the removal of architectural, communication, or transportation barriers, or the provision of auxiliary aids and services, meets the essential eligibility requirements for the receipt of services or the participation in programs or activities provided by a public entity.</a:t>
            </a:r>
          </a:p>
          <a:p>
            <a:endParaRPr lang="en-US" dirty="0"/>
          </a:p>
        </p:txBody>
      </p:sp>
      <p:sp>
        <p:nvSpPr>
          <p:cNvPr id="4" name="Slide Number Placeholder 3"/>
          <p:cNvSpPr>
            <a:spLocks noGrp="1"/>
          </p:cNvSpPr>
          <p:nvPr>
            <p:ph type="sldNum" sz="quarter" idx="10"/>
          </p:nvPr>
        </p:nvSpPr>
        <p:spPr/>
        <p:txBody>
          <a:bodyPr/>
          <a:lstStyle/>
          <a:p>
            <a:fld id="{20F6BFA7-6F76-4E68-8487-9CA13415C888}" type="slidenum">
              <a:rPr lang="en-US" smtClean="0"/>
              <a:t>5</a:t>
            </a:fld>
            <a:endParaRPr lang="en-US"/>
          </a:p>
        </p:txBody>
      </p:sp>
    </p:spTree>
    <p:extLst>
      <p:ext uri="{BB962C8B-B14F-4D97-AF65-F5344CB8AC3E}">
        <p14:creationId xmlns:p14="http://schemas.microsoft.com/office/powerpoint/2010/main" val="3730854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four zones</a:t>
            </a:r>
          </a:p>
          <a:p>
            <a:pPr lvl="1"/>
            <a:r>
              <a:rPr lang="en-US" dirty="0" smtClean="0"/>
              <a:t>Curb Zone</a:t>
            </a:r>
          </a:p>
          <a:p>
            <a:pPr lvl="1"/>
            <a:r>
              <a:rPr lang="en-US" dirty="0" smtClean="0"/>
              <a:t>Planter/Furniture zone</a:t>
            </a:r>
          </a:p>
          <a:p>
            <a:pPr lvl="2"/>
            <a:r>
              <a:rPr lang="en-US" dirty="0" smtClean="0"/>
              <a:t>Space for signs, benches, trees, poles and fire hydrants</a:t>
            </a:r>
          </a:p>
          <a:p>
            <a:pPr lvl="1"/>
            <a:r>
              <a:rPr lang="en-US" dirty="0" smtClean="0"/>
              <a:t>Frontage Zone</a:t>
            </a:r>
          </a:p>
          <a:p>
            <a:pPr lvl="2"/>
            <a:r>
              <a:rPr lang="en-US" dirty="0" smtClean="0"/>
              <a:t>Displays, Café Seating, Store Fronts, Planters, Overhanging elements</a:t>
            </a:r>
          </a:p>
          <a:p>
            <a:pPr lvl="1"/>
            <a:r>
              <a:rPr lang="en-US" dirty="0" smtClean="0"/>
              <a:t>Pedestrian/Throughway Zone</a:t>
            </a:r>
          </a:p>
          <a:p>
            <a:pPr lvl="2"/>
            <a:r>
              <a:rPr lang="en-US" dirty="0" smtClean="0"/>
              <a:t>Pedestrian Access Route</a:t>
            </a:r>
          </a:p>
          <a:p>
            <a:endParaRPr lang="en-US" dirty="0"/>
          </a:p>
        </p:txBody>
      </p:sp>
      <p:sp>
        <p:nvSpPr>
          <p:cNvPr id="4" name="Slide Number Placeholder 3"/>
          <p:cNvSpPr>
            <a:spLocks noGrp="1"/>
          </p:cNvSpPr>
          <p:nvPr>
            <p:ph type="sldNum" sz="quarter" idx="10"/>
          </p:nvPr>
        </p:nvSpPr>
        <p:spPr/>
        <p:txBody>
          <a:bodyPr/>
          <a:lstStyle/>
          <a:p>
            <a:fld id="{20F6BFA7-6F76-4E68-8487-9CA13415C888}" type="slidenum">
              <a:rPr lang="en-US" smtClean="0"/>
              <a:t>10</a:t>
            </a:fld>
            <a:endParaRPr lang="en-US"/>
          </a:p>
        </p:txBody>
      </p:sp>
    </p:spTree>
    <p:extLst>
      <p:ext uri="{BB962C8B-B14F-4D97-AF65-F5344CB8AC3E}">
        <p14:creationId xmlns:p14="http://schemas.microsoft.com/office/powerpoint/2010/main" val="3745569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last bullet here, say something like</a:t>
            </a:r>
            <a:r>
              <a:rPr lang="en-US" baseline="0" dirty="0" smtClean="0"/>
              <a:t> </a:t>
            </a:r>
            <a:r>
              <a:rPr lang="en-US" dirty="0" smtClean="0"/>
              <a:t>“Jeff’s part </a:t>
            </a:r>
            <a:endParaRPr lang="en-US" dirty="0"/>
          </a:p>
        </p:txBody>
      </p:sp>
      <p:sp>
        <p:nvSpPr>
          <p:cNvPr id="4" name="Slide Number Placeholder 3"/>
          <p:cNvSpPr>
            <a:spLocks noGrp="1"/>
          </p:cNvSpPr>
          <p:nvPr>
            <p:ph type="sldNum" sz="quarter" idx="10"/>
          </p:nvPr>
        </p:nvSpPr>
        <p:spPr/>
        <p:txBody>
          <a:bodyPr/>
          <a:lstStyle/>
          <a:p>
            <a:fld id="{20F6BFA7-6F76-4E68-8487-9CA13415C888}" type="slidenum">
              <a:rPr lang="en-US" smtClean="0"/>
              <a:t>15</a:t>
            </a:fld>
            <a:endParaRPr lang="en-US"/>
          </a:p>
        </p:txBody>
      </p:sp>
    </p:spTree>
    <p:extLst>
      <p:ext uri="{BB962C8B-B14F-4D97-AF65-F5344CB8AC3E}">
        <p14:creationId xmlns:p14="http://schemas.microsoft.com/office/powerpoint/2010/main" val="2592256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Truncated domes (bumps) used as a tactile cue for vision impaired/blind pedestrians to indicate the entrance into traffic or the absence of a curb.</a:t>
            </a:r>
            <a:endParaRPr lang="en-US" dirty="0"/>
          </a:p>
        </p:txBody>
      </p:sp>
      <p:sp>
        <p:nvSpPr>
          <p:cNvPr id="4" name="Slide Number Placeholder 3"/>
          <p:cNvSpPr>
            <a:spLocks noGrp="1"/>
          </p:cNvSpPr>
          <p:nvPr>
            <p:ph type="sldNum" sz="quarter" idx="10"/>
          </p:nvPr>
        </p:nvSpPr>
        <p:spPr/>
        <p:txBody>
          <a:bodyPr/>
          <a:lstStyle/>
          <a:p>
            <a:fld id="{20F6BFA7-6F76-4E68-8487-9CA13415C888}" type="slidenum">
              <a:rPr lang="en-US" smtClean="0"/>
              <a:t>17</a:t>
            </a:fld>
            <a:endParaRPr lang="en-US"/>
          </a:p>
        </p:txBody>
      </p:sp>
    </p:spTree>
    <p:extLst>
      <p:ext uri="{BB962C8B-B14F-4D97-AF65-F5344CB8AC3E}">
        <p14:creationId xmlns:p14="http://schemas.microsoft.com/office/powerpoint/2010/main" val="594208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F6BFA7-6F76-4E68-8487-9CA13415C888}" type="slidenum">
              <a:rPr lang="en-US" smtClean="0"/>
              <a:t>20</a:t>
            </a:fld>
            <a:endParaRPr lang="en-US"/>
          </a:p>
        </p:txBody>
      </p:sp>
    </p:spTree>
    <p:extLst>
      <p:ext uri="{BB962C8B-B14F-4D97-AF65-F5344CB8AC3E}">
        <p14:creationId xmlns:p14="http://schemas.microsoft.com/office/powerpoint/2010/main" val="4252069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300"/>
              </a:spcBef>
              <a:spcAft>
                <a:spcPts val="300"/>
              </a:spcAft>
            </a:pPr>
            <a:r>
              <a:rPr lang="en-US" sz="3700" dirty="0" smtClean="0"/>
              <a:t>Dimensions (R304.5.2):</a:t>
            </a:r>
          </a:p>
          <a:p>
            <a:pPr lvl="1">
              <a:lnSpc>
                <a:spcPct val="120000"/>
              </a:lnSpc>
              <a:spcBef>
                <a:spcPts val="300"/>
              </a:spcBef>
              <a:spcAft>
                <a:spcPts val="300"/>
              </a:spcAft>
            </a:pPr>
            <a:r>
              <a:rPr lang="en-US" sz="3700" dirty="0" smtClean="0"/>
              <a:t>Minimum 4 </a:t>
            </a:r>
            <a:r>
              <a:rPr lang="en-US" sz="3700" dirty="0" err="1" smtClean="0"/>
              <a:t>ft</a:t>
            </a:r>
            <a:r>
              <a:rPr lang="en-US" sz="3700" dirty="0" smtClean="0"/>
              <a:t> by 4 </a:t>
            </a:r>
            <a:r>
              <a:rPr lang="en-US" sz="3700" dirty="0" err="1" smtClean="0"/>
              <a:t>ft</a:t>
            </a:r>
            <a:r>
              <a:rPr lang="en-US" sz="3700" dirty="0" smtClean="0"/>
              <a:t> clear space at the bottom of the ramp within the crossing must be provided outside of the vehicle travel lane. (R304.5.5) </a:t>
            </a:r>
          </a:p>
          <a:p>
            <a:pPr lvl="1">
              <a:lnSpc>
                <a:spcPct val="120000"/>
              </a:lnSpc>
              <a:spcBef>
                <a:spcPts val="300"/>
              </a:spcBef>
              <a:spcAft>
                <a:spcPts val="300"/>
              </a:spcAft>
            </a:pPr>
            <a:r>
              <a:rPr lang="en-US" sz="3700" dirty="0" smtClean="0"/>
              <a:t>Minimum clear width is four feet (R304.5.2)</a:t>
            </a:r>
          </a:p>
          <a:p>
            <a:endParaRPr lang="en-US" dirty="0"/>
          </a:p>
        </p:txBody>
      </p:sp>
      <p:sp>
        <p:nvSpPr>
          <p:cNvPr id="4" name="Slide Number Placeholder 3"/>
          <p:cNvSpPr>
            <a:spLocks noGrp="1"/>
          </p:cNvSpPr>
          <p:nvPr>
            <p:ph type="sldNum" sz="quarter" idx="10"/>
          </p:nvPr>
        </p:nvSpPr>
        <p:spPr/>
        <p:txBody>
          <a:bodyPr/>
          <a:lstStyle/>
          <a:p>
            <a:fld id="{20F6BFA7-6F76-4E68-8487-9CA13415C888}" type="slidenum">
              <a:rPr lang="en-US" smtClean="0"/>
              <a:t>21</a:t>
            </a:fld>
            <a:endParaRPr lang="en-US"/>
          </a:p>
        </p:txBody>
      </p:sp>
    </p:spTree>
    <p:extLst>
      <p:ext uri="{BB962C8B-B14F-4D97-AF65-F5344CB8AC3E}">
        <p14:creationId xmlns:p14="http://schemas.microsoft.com/office/powerpoint/2010/main" val="1396001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0170A-ABBA-47DC-8A5B-60FFC9C0B138}" type="slidenum">
              <a:rPr lang="en-US" smtClean="0"/>
              <a:t>24</a:t>
            </a:fld>
            <a:endParaRPr lang="en-US"/>
          </a:p>
        </p:txBody>
      </p:sp>
    </p:spTree>
    <p:extLst>
      <p:ext uri="{BB962C8B-B14F-4D97-AF65-F5344CB8AC3E}">
        <p14:creationId xmlns:p14="http://schemas.microsoft.com/office/powerpoint/2010/main" val="28441603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20FA28D5-BC49-4F1B-BBAA-349292567C7A}" type="datetimeFigureOut">
              <a:rPr lang="en-US" smtClean="0"/>
              <a:t>8/9/2017</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997076C2-8AC0-4585-81D1-AF3CECFE8B79}"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4769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FA28D5-BC49-4F1B-BBAA-349292567C7A}" type="datetimeFigureOut">
              <a:rPr lang="en-US" smtClean="0"/>
              <a:t>8/9/2017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7076C2-8AC0-4585-81D1-AF3CECFE8B79}" type="slidenum">
              <a:rPr lang="en-US" smtClean="0"/>
              <a:t>‹#›</a:t>
            </a:fld>
            <a:endParaRPr lang="en-US"/>
          </a:p>
        </p:txBody>
      </p:sp>
    </p:spTree>
    <p:extLst>
      <p:ext uri="{BB962C8B-B14F-4D97-AF65-F5344CB8AC3E}">
        <p14:creationId xmlns:p14="http://schemas.microsoft.com/office/powerpoint/2010/main" val="980814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FA28D5-BC49-4F1B-BBAA-349292567C7A}" type="datetimeFigureOut">
              <a:rPr lang="en-US" smtClean="0"/>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076C2-8AC0-4585-81D1-AF3CECFE8B79}"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06870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FA28D5-BC49-4F1B-BBAA-349292567C7A}" type="datetimeFigureOut">
              <a:rPr lang="en-US" smtClean="0"/>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076C2-8AC0-4585-81D1-AF3CECFE8B79}"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5845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FA28D5-BC49-4F1B-BBAA-349292567C7A}" type="datetimeFigureOut">
              <a:rPr lang="en-US" smtClean="0"/>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076C2-8AC0-4585-81D1-AF3CECFE8B79}" type="slidenum">
              <a:rPr lang="en-US" smtClean="0"/>
              <a:t>‹#›</a:t>
            </a:fld>
            <a:endParaRPr lang="en-US"/>
          </a:p>
        </p:txBody>
      </p:sp>
    </p:spTree>
    <p:extLst>
      <p:ext uri="{BB962C8B-B14F-4D97-AF65-F5344CB8AC3E}">
        <p14:creationId xmlns:p14="http://schemas.microsoft.com/office/powerpoint/2010/main" val="3890603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FA28D5-BC49-4F1B-BBAA-349292567C7A}" type="datetimeFigureOut">
              <a:rPr lang="en-US" smtClean="0"/>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076C2-8AC0-4585-81D1-AF3CECFE8B79}"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2431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FA28D5-BC49-4F1B-BBAA-349292567C7A}" type="datetimeFigureOut">
              <a:rPr lang="en-US" smtClean="0"/>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076C2-8AC0-4585-81D1-AF3CECFE8B79}"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0114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0FA28D5-BC49-4F1B-BBAA-349292567C7A}" type="datetimeFigureOut">
              <a:rPr lang="en-US" smtClean="0"/>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076C2-8AC0-4585-81D1-AF3CECFE8B79}"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3880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0FA28D5-BC49-4F1B-BBAA-349292567C7A}" type="datetimeFigureOut">
              <a:rPr lang="en-US" smtClean="0"/>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076C2-8AC0-4585-81D1-AF3CECFE8B79}"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8683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FA28D5-BC49-4F1B-BBAA-349292567C7A}" type="datetimeFigureOut">
              <a:rPr lang="en-US" smtClean="0"/>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076C2-8AC0-4585-81D1-AF3CECFE8B79}" type="slidenum">
              <a:rPr lang="en-US" smtClean="0"/>
              <a:t>‹#›</a:t>
            </a:fld>
            <a:endParaRPr lang="en-US"/>
          </a:p>
        </p:txBody>
      </p:sp>
    </p:spTree>
    <p:extLst>
      <p:ext uri="{BB962C8B-B14F-4D97-AF65-F5344CB8AC3E}">
        <p14:creationId xmlns:p14="http://schemas.microsoft.com/office/powerpoint/2010/main" val="22085583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591E37-61D8-4DE5-B1AB-318E419A233F}" type="datetimeFigureOut">
              <a:rPr lang="en-US" smtClean="0"/>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ED4E1E-5AA1-4850-8CCE-7CA694C754F6}" type="slidenum">
              <a:rPr lang="en-US" smtClean="0"/>
              <a:t>‹#›</a:t>
            </a:fld>
            <a:endParaRPr lang="en-US"/>
          </a:p>
        </p:txBody>
      </p:sp>
    </p:spTree>
    <p:extLst>
      <p:ext uri="{BB962C8B-B14F-4D97-AF65-F5344CB8AC3E}">
        <p14:creationId xmlns:p14="http://schemas.microsoft.com/office/powerpoint/2010/main" val="1541339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0FA28D5-BC49-4F1B-BBAA-349292567C7A}" type="datetimeFigureOut">
              <a:rPr lang="en-US" smtClean="0"/>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076C2-8AC0-4585-81D1-AF3CECFE8B79}" type="slidenum">
              <a:rPr lang="en-US" smtClean="0"/>
              <a:t>‹#›</a:t>
            </a:fld>
            <a:endParaRPr lang="en-US"/>
          </a:p>
        </p:txBody>
      </p:sp>
    </p:spTree>
    <p:extLst>
      <p:ext uri="{BB962C8B-B14F-4D97-AF65-F5344CB8AC3E}">
        <p14:creationId xmlns:p14="http://schemas.microsoft.com/office/powerpoint/2010/main" val="2817408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FA28D5-BC49-4F1B-BBAA-349292567C7A}" type="datetimeFigureOut">
              <a:rPr lang="en-US" smtClean="0"/>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076C2-8AC0-4585-81D1-AF3CECFE8B79}"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465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0FA28D5-BC49-4F1B-BBAA-349292567C7A}" type="datetimeFigureOut">
              <a:rPr lang="en-US" smtClean="0"/>
              <a:t>8/9/2017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7076C2-8AC0-4585-81D1-AF3CECFE8B79}" type="slidenum">
              <a:rPr lang="en-US" smtClean="0"/>
              <a:t>‹#›</a:t>
            </a:fld>
            <a:endParaRPr lang="en-US"/>
          </a:p>
        </p:txBody>
      </p:sp>
    </p:spTree>
    <p:extLst>
      <p:ext uri="{BB962C8B-B14F-4D97-AF65-F5344CB8AC3E}">
        <p14:creationId xmlns:p14="http://schemas.microsoft.com/office/powerpoint/2010/main" val="287469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0FA28D5-BC49-4F1B-BBAA-349292567C7A}" type="datetimeFigureOut">
              <a:rPr lang="en-US" smtClean="0"/>
              <a:t>8/9/2017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7076C2-8AC0-4585-81D1-AF3CECFE8B79}"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0106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0FA28D5-BC49-4F1B-BBAA-349292567C7A}" type="datetimeFigureOut">
              <a:rPr lang="en-US" smtClean="0"/>
              <a:t>8/9/2017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7076C2-8AC0-4585-81D1-AF3CECFE8B79}"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6322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FA28D5-BC49-4F1B-BBAA-349292567C7A}" type="datetimeFigureOut">
              <a:rPr lang="en-US" smtClean="0"/>
              <a:t>8/9/2017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7076C2-8AC0-4585-81D1-AF3CECFE8B79}" type="slidenum">
              <a:rPr lang="en-US" smtClean="0"/>
              <a:t>‹#›</a:t>
            </a:fld>
            <a:endParaRPr lang="en-US"/>
          </a:p>
        </p:txBody>
      </p:sp>
    </p:spTree>
    <p:extLst>
      <p:ext uri="{BB962C8B-B14F-4D97-AF65-F5344CB8AC3E}">
        <p14:creationId xmlns:p14="http://schemas.microsoft.com/office/powerpoint/2010/main" val="346576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FA28D5-BC49-4F1B-BBAA-349292567C7A}" type="datetimeFigureOut">
              <a:rPr lang="en-US" smtClean="0"/>
              <a:t>8/9/2017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7076C2-8AC0-4585-81D1-AF3CECFE8B79}"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842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FA28D5-BC49-4F1B-BBAA-349292567C7A}" type="datetimeFigureOut">
              <a:rPr lang="en-US" smtClean="0"/>
              <a:t>8/9/2017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7076C2-8AC0-4585-81D1-AF3CECFE8B79}" type="slidenum">
              <a:rPr lang="en-US" smtClean="0"/>
              <a:t>‹#›</a:t>
            </a:fld>
            <a:endParaRPr lang="en-US"/>
          </a:p>
        </p:txBody>
      </p:sp>
    </p:spTree>
    <p:extLst>
      <p:ext uri="{BB962C8B-B14F-4D97-AF65-F5344CB8AC3E}">
        <p14:creationId xmlns:p14="http://schemas.microsoft.com/office/powerpoint/2010/main" val="774840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0FA28D5-BC49-4F1B-BBAA-349292567C7A}" type="datetimeFigureOut">
              <a:rPr lang="en-US" smtClean="0"/>
              <a:t>8/9/2017</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97076C2-8AC0-4585-81D1-AF3CECFE8B79}" type="slidenum">
              <a:rPr lang="en-US" smtClean="0"/>
              <a:t>‹#›</a:t>
            </a:fld>
            <a:endParaRPr lang="en-US"/>
          </a:p>
        </p:txBody>
      </p:sp>
    </p:spTree>
    <p:extLst>
      <p:ext uri="{BB962C8B-B14F-4D97-AF65-F5344CB8AC3E}">
        <p14:creationId xmlns:p14="http://schemas.microsoft.com/office/powerpoint/2010/main" val="32089732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FA28D5-BC49-4F1B-BBAA-349292567C7A}" type="datetimeFigureOut">
              <a:rPr lang="en-US" smtClean="0"/>
              <a:t>8/9/2017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7076C2-8AC0-4585-81D1-AF3CECFE8B79}" type="slidenum">
              <a:rPr lang="en-US" smtClean="0"/>
              <a:t>‹#›</a:t>
            </a:fld>
            <a:endParaRPr lang="en-US"/>
          </a:p>
        </p:txBody>
      </p:sp>
    </p:spTree>
    <p:extLst>
      <p:ext uri="{BB962C8B-B14F-4D97-AF65-F5344CB8AC3E}">
        <p14:creationId xmlns:p14="http://schemas.microsoft.com/office/powerpoint/2010/main" val="4007241758"/>
      </p:ext>
    </p:extLst>
  </p:cSld>
  <p:clrMap bg1="lt1" tx1="dk1" bg2="lt2" tx2="dk2" accent1="accent1" accent2="accent2" accent3="accent3" accent4="accent4" accent5="accent5" accent6="accent6" hlink="hlink" folHlink="folHlink"/>
  <p:sldLayoutIdLst>
    <p:sldLayoutId id="2147483679" r:id="rId1"/>
    <p:sldLayoutId id="214748368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6.xml"/><Relationship Id="rId1" Type="http://schemas.openxmlformats.org/officeDocument/2006/relationships/slideLayout" Target="../slideLayouts/slideLayout19.xml"/><Relationship Id="rId5" Type="http://schemas.openxmlformats.org/officeDocument/2006/relationships/image" Target="../media/image32.emf"/><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32.emf"/></Relationships>
</file>

<file path=ppt/slides/_rels/slide3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14564" y="1299631"/>
            <a:ext cx="7758112" cy="1515533"/>
          </a:xfrm>
        </p:spPr>
        <p:txBody>
          <a:bodyPr/>
          <a:lstStyle/>
          <a:p>
            <a:r>
              <a:rPr lang="en-US" dirty="0" smtClean="0"/>
              <a:t>ADA </a:t>
            </a:r>
            <a:r>
              <a:rPr lang="en-US" dirty="0" smtClean="0"/>
              <a:t>Compliant Sidewalks</a:t>
            </a:r>
            <a:endParaRPr lang="en-US" dirty="0"/>
          </a:p>
        </p:txBody>
      </p:sp>
      <p:sp>
        <p:nvSpPr>
          <p:cNvPr id="3" name="Subtitle 2"/>
          <p:cNvSpPr>
            <a:spLocks noGrp="1"/>
          </p:cNvSpPr>
          <p:nvPr>
            <p:ph type="subTitle" idx="1"/>
          </p:nvPr>
        </p:nvSpPr>
        <p:spPr>
          <a:xfrm>
            <a:off x="2679698" y="3492497"/>
            <a:ext cx="6815669" cy="1320802"/>
          </a:xfrm>
        </p:spPr>
        <p:txBody>
          <a:bodyPr>
            <a:noAutofit/>
          </a:bodyPr>
          <a:lstStyle/>
          <a:p>
            <a:r>
              <a:rPr lang="en-US" sz="2800" dirty="0" smtClean="0"/>
              <a:t>Anthony Norman PE KYTC</a:t>
            </a:r>
          </a:p>
          <a:p>
            <a:r>
              <a:rPr lang="en-US" sz="2800" dirty="0" smtClean="0"/>
              <a:t>Jeff Jasper PE KTC</a:t>
            </a:r>
          </a:p>
          <a:p>
            <a:r>
              <a:rPr lang="en-US" sz="2800" dirty="0" smtClean="0"/>
              <a:t>Joe Tucker PE KYTC</a:t>
            </a:r>
            <a:endParaRPr lang="en-US" sz="2800" dirty="0"/>
          </a:p>
        </p:txBody>
      </p:sp>
    </p:spTree>
    <p:extLst>
      <p:ext uri="{BB962C8B-B14F-4D97-AF65-F5344CB8AC3E}">
        <p14:creationId xmlns:p14="http://schemas.microsoft.com/office/powerpoint/2010/main" val="7253954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Sidewalk </a:t>
            </a:r>
            <a:r>
              <a:rPr lang="en-US" dirty="0" smtClean="0"/>
              <a:t>Zones</a:t>
            </a:r>
            <a:endParaRPr lang="en-US" dirty="0"/>
          </a:p>
        </p:txBody>
      </p:sp>
      <p:sp>
        <p:nvSpPr>
          <p:cNvPr id="4" name="Content Placeholder 3"/>
          <p:cNvSpPr>
            <a:spLocks noGrp="1"/>
          </p:cNvSpPr>
          <p:nvPr>
            <p:ph sz="half" idx="2"/>
          </p:nvPr>
        </p:nvSpPr>
        <p:spPr>
          <a:xfrm>
            <a:off x="1167706" y="2673905"/>
            <a:ext cx="5834120" cy="3310128"/>
          </a:xfrm>
        </p:spPr>
        <p:txBody>
          <a:bodyPr>
            <a:noAutofit/>
          </a:bodyPr>
          <a:lstStyle/>
          <a:p>
            <a:r>
              <a:rPr lang="en-US" sz="3000" dirty="0" smtClean="0"/>
              <a:t>There are four zones:</a:t>
            </a:r>
          </a:p>
          <a:p>
            <a:pPr lvl="1"/>
            <a:r>
              <a:rPr lang="en-US" sz="3000" dirty="0" smtClean="0"/>
              <a:t>Curb Zone</a:t>
            </a:r>
          </a:p>
          <a:p>
            <a:pPr lvl="1"/>
            <a:r>
              <a:rPr lang="en-US" sz="3000" dirty="0" smtClean="0"/>
              <a:t>Planter/Furniture zone</a:t>
            </a:r>
          </a:p>
          <a:p>
            <a:pPr lvl="1"/>
            <a:r>
              <a:rPr lang="en-US" sz="3000" dirty="0" smtClean="0"/>
              <a:t>Frontage Zone</a:t>
            </a:r>
          </a:p>
          <a:p>
            <a:pPr lvl="1"/>
            <a:r>
              <a:rPr lang="en-US" sz="3000" dirty="0" smtClean="0"/>
              <a:t>Pedestrian/Throughway Zone</a:t>
            </a:r>
          </a:p>
          <a:p>
            <a:pPr lvl="2"/>
            <a:r>
              <a:rPr lang="en-US" sz="3000" dirty="0" smtClean="0"/>
              <a:t>Pedestrian Access Route</a:t>
            </a:r>
          </a:p>
        </p:txBody>
      </p:sp>
      <p:pic>
        <p:nvPicPr>
          <p:cNvPr id="7" name="Picture 6"/>
          <p:cNvPicPr>
            <a:picLocks noChangeAspect="1"/>
          </p:cNvPicPr>
          <p:nvPr/>
        </p:nvPicPr>
        <p:blipFill>
          <a:blip r:embed="rId3"/>
          <a:stretch>
            <a:fillRect/>
          </a:stretch>
        </p:blipFill>
        <p:spPr>
          <a:xfrm>
            <a:off x="6596956" y="2673905"/>
            <a:ext cx="4413887" cy="3310415"/>
          </a:xfrm>
          <a:prstGeom prst="rect">
            <a:avLst/>
          </a:prstGeom>
        </p:spPr>
      </p:pic>
    </p:spTree>
    <p:extLst>
      <p:ext uri="{BB962C8B-B14F-4D97-AF65-F5344CB8AC3E}">
        <p14:creationId xmlns:p14="http://schemas.microsoft.com/office/powerpoint/2010/main" val="1781075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Sidewalk</a:t>
            </a:r>
            <a:endParaRPr lang="en-US" dirty="0"/>
          </a:p>
        </p:txBody>
      </p:sp>
      <p:sp>
        <p:nvSpPr>
          <p:cNvPr id="3" name="Content Placeholder 2"/>
          <p:cNvSpPr>
            <a:spLocks noGrp="1"/>
          </p:cNvSpPr>
          <p:nvPr>
            <p:ph idx="1"/>
          </p:nvPr>
        </p:nvSpPr>
        <p:spPr/>
        <p:txBody>
          <a:bodyPr>
            <a:noAutofit/>
          </a:bodyPr>
          <a:lstStyle/>
          <a:p>
            <a:r>
              <a:rPr lang="en-US" sz="2900" dirty="0" smtClean="0"/>
              <a:t>Minimum width:</a:t>
            </a:r>
          </a:p>
          <a:p>
            <a:pPr lvl="1"/>
            <a:r>
              <a:rPr lang="en-US" sz="2900" dirty="0" smtClean="0"/>
              <a:t>PROWAG: 4 </a:t>
            </a:r>
            <a:r>
              <a:rPr lang="en-US" sz="2900" dirty="0"/>
              <a:t>feet </a:t>
            </a:r>
            <a:r>
              <a:rPr lang="en-US" sz="2900" dirty="0" smtClean="0"/>
              <a:t>(R302.3 &amp; HD </a:t>
            </a:r>
            <a:r>
              <a:rPr lang="en-US" sz="2900" dirty="0"/>
              <a:t>Exhibit </a:t>
            </a:r>
            <a:r>
              <a:rPr lang="en-US" sz="2900" dirty="0" smtClean="0"/>
              <a:t>700-04)</a:t>
            </a:r>
          </a:p>
          <a:p>
            <a:pPr lvl="1"/>
            <a:r>
              <a:rPr lang="en-US" sz="2900" dirty="0" smtClean="0"/>
              <a:t>KYTC common practice: 5 feet (HD-1501.4)</a:t>
            </a:r>
          </a:p>
          <a:p>
            <a:r>
              <a:rPr lang="en-US" sz="2900" dirty="0" smtClean="0"/>
              <a:t>Surface of pedestrian zone needs to be firm, stable, and slip resistant (R302.7)</a:t>
            </a:r>
            <a:endParaRPr lang="en-US" sz="2900" dirty="0"/>
          </a:p>
        </p:txBody>
      </p:sp>
      <p:pic>
        <p:nvPicPr>
          <p:cNvPr id="4" name="Picture 3"/>
          <p:cNvPicPr>
            <a:picLocks noChangeAspect="1"/>
          </p:cNvPicPr>
          <p:nvPr/>
        </p:nvPicPr>
        <p:blipFill>
          <a:blip r:embed="rId2"/>
          <a:stretch>
            <a:fillRect/>
          </a:stretch>
        </p:blipFill>
        <p:spPr>
          <a:xfrm>
            <a:off x="8119263" y="787126"/>
            <a:ext cx="2502031" cy="1876523"/>
          </a:xfrm>
          <a:prstGeom prst="rect">
            <a:avLst/>
          </a:prstGeom>
        </p:spPr>
      </p:pic>
    </p:spTree>
    <p:extLst>
      <p:ext uri="{BB962C8B-B14F-4D97-AF65-F5344CB8AC3E}">
        <p14:creationId xmlns:p14="http://schemas.microsoft.com/office/powerpoint/2010/main" val="42599372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Sidewalk</a:t>
            </a:r>
            <a:endParaRPr lang="en-US" dirty="0"/>
          </a:p>
        </p:txBody>
      </p:sp>
      <p:sp>
        <p:nvSpPr>
          <p:cNvPr id="3" name="Content Placeholder 2"/>
          <p:cNvSpPr>
            <a:spLocks noGrp="1"/>
          </p:cNvSpPr>
          <p:nvPr>
            <p:ph idx="1"/>
          </p:nvPr>
        </p:nvSpPr>
        <p:spPr/>
        <p:txBody>
          <a:bodyPr>
            <a:noAutofit/>
          </a:bodyPr>
          <a:lstStyle/>
          <a:p>
            <a:r>
              <a:rPr lang="en-US" sz="2900" dirty="0" smtClean="0"/>
              <a:t>Protruding Objects:</a:t>
            </a:r>
          </a:p>
          <a:p>
            <a:pPr lvl="1"/>
            <a:r>
              <a:rPr lang="en-US" sz="2900" dirty="0" smtClean="0"/>
              <a:t>Lower then 6.67 feet can only extrude four inches in the pedestrian zone. (R402)</a:t>
            </a:r>
          </a:p>
          <a:p>
            <a:pPr lvl="1"/>
            <a:r>
              <a:rPr lang="en-US" sz="2900" dirty="0" smtClean="0"/>
              <a:t>Signs installed 7 feet above sidewalk. (MUTCD Section 2A.18)</a:t>
            </a:r>
          </a:p>
        </p:txBody>
      </p:sp>
      <p:pic>
        <p:nvPicPr>
          <p:cNvPr id="5" name="Picture 4"/>
          <p:cNvPicPr>
            <a:picLocks noChangeAspect="1"/>
          </p:cNvPicPr>
          <p:nvPr/>
        </p:nvPicPr>
        <p:blipFill>
          <a:blip r:embed="rId2"/>
          <a:stretch>
            <a:fillRect/>
          </a:stretch>
        </p:blipFill>
        <p:spPr>
          <a:xfrm>
            <a:off x="7792631" y="621106"/>
            <a:ext cx="3493311" cy="2615411"/>
          </a:xfrm>
          <a:prstGeom prst="rect">
            <a:avLst/>
          </a:prstGeom>
        </p:spPr>
      </p:pic>
    </p:spTree>
    <p:extLst>
      <p:ext uri="{BB962C8B-B14F-4D97-AF65-F5344CB8AC3E}">
        <p14:creationId xmlns:p14="http://schemas.microsoft.com/office/powerpoint/2010/main" val="40824911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Cross Slope</a:t>
            </a:r>
            <a:endParaRPr lang="en-US" dirty="0"/>
          </a:p>
        </p:txBody>
      </p:sp>
      <p:sp>
        <p:nvSpPr>
          <p:cNvPr id="3" name="Content Placeholder 2"/>
          <p:cNvSpPr>
            <a:spLocks noGrp="1"/>
          </p:cNvSpPr>
          <p:nvPr>
            <p:ph sz="half" idx="1"/>
          </p:nvPr>
        </p:nvSpPr>
        <p:spPr/>
        <p:txBody>
          <a:bodyPr>
            <a:normAutofit/>
          </a:bodyPr>
          <a:lstStyle/>
          <a:p>
            <a:r>
              <a:rPr lang="en-US" sz="2900" dirty="0" smtClean="0"/>
              <a:t>Slope perpendicular to direction of travel</a:t>
            </a:r>
          </a:p>
          <a:p>
            <a:r>
              <a:rPr lang="en-US" sz="2900" dirty="0" smtClean="0"/>
              <a:t>Slope: not greater than 2% (R302.6)</a:t>
            </a:r>
            <a:endParaRPr lang="en-US" sz="2900" dirty="0"/>
          </a:p>
        </p:txBody>
      </p:sp>
      <p:pic>
        <p:nvPicPr>
          <p:cNvPr id="6" name="Content Placeholder 5"/>
          <p:cNvPicPr>
            <a:picLocks noGrp="1" noChangeAspect="1"/>
          </p:cNvPicPr>
          <p:nvPr>
            <p:ph sz="half" idx="2"/>
          </p:nvPr>
        </p:nvPicPr>
        <p:blipFill>
          <a:blip r:embed="rId2"/>
          <a:stretch>
            <a:fillRect/>
          </a:stretch>
        </p:blipFill>
        <p:spPr>
          <a:xfrm>
            <a:off x="3312285" y="4320356"/>
            <a:ext cx="1896629" cy="1787701"/>
          </a:xfrm>
          <a:prstGeom prst="rect">
            <a:avLst/>
          </a:prstGeom>
        </p:spPr>
      </p:pic>
      <p:pic>
        <p:nvPicPr>
          <p:cNvPr id="7" name="Picture 6"/>
          <p:cNvPicPr>
            <a:picLocks noChangeAspect="1"/>
          </p:cNvPicPr>
          <p:nvPr/>
        </p:nvPicPr>
        <p:blipFill>
          <a:blip r:embed="rId3"/>
          <a:stretch>
            <a:fillRect/>
          </a:stretch>
        </p:blipFill>
        <p:spPr>
          <a:xfrm>
            <a:off x="6095999" y="2611823"/>
            <a:ext cx="4661647" cy="3496234"/>
          </a:xfrm>
          <a:prstGeom prst="rect">
            <a:avLst/>
          </a:prstGeom>
        </p:spPr>
      </p:pic>
    </p:spTree>
    <p:extLst>
      <p:ext uri="{BB962C8B-B14F-4D97-AF65-F5344CB8AC3E}">
        <p14:creationId xmlns:p14="http://schemas.microsoft.com/office/powerpoint/2010/main" val="17328009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Running Slope</a:t>
            </a:r>
            <a:endParaRPr lang="en-US" dirty="0"/>
          </a:p>
        </p:txBody>
      </p:sp>
      <p:sp>
        <p:nvSpPr>
          <p:cNvPr id="3" name="Content Placeholder 2"/>
          <p:cNvSpPr>
            <a:spLocks noGrp="1"/>
          </p:cNvSpPr>
          <p:nvPr>
            <p:ph idx="1"/>
          </p:nvPr>
        </p:nvSpPr>
        <p:spPr/>
        <p:txBody>
          <a:bodyPr>
            <a:noAutofit/>
          </a:bodyPr>
          <a:lstStyle/>
          <a:p>
            <a:r>
              <a:rPr lang="en-US" sz="2900" dirty="0" smtClean="0"/>
              <a:t>Desirable less than or equal to 5%</a:t>
            </a:r>
          </a:p>
          <a:p>
            <a:r>
              <a:rPr lang="en-US" sz="2900" dirty="0" smtClean="0"/>
              <a:t>In street or highway right of way do not exceed street </a:t>
            </a:r>
            <a:r>
              <a:rPr lang="en-US" sz="2900" dirty="0"/>
              <a:t>grade (R302.3.2</a:t>
            </a:r>
            <a:r>
              <a:rPr lang="en-US" sz="2900" dirty="0" smtClean="0"/>
              <a:t>)</a:t>
            </a:r>
          </a:p>
        </p:txBody>
      </p:sp>
      <p:pic>
        <p:nvPicPr>
          <p:cNvPr id="4" name="Picture 3"/>
          <p:cNvPicPr>
            <a:picLocks noChangeAspect="1"/>
          </p:cNvPicPr>
          <p:nvPr/>
        </p:nvPicPr>
        <p:blipFill>
          <a:blip r:embed="rId2"/>
          <a:stretch>
            <a:fillRect/>
          </a:stretch>
        </p:blipFill>
        <p:spPr>
          <a:xfrm>
            <a:off x="4943755" y="3839628"/>
            <a:ext cx="2304488" cy="2036240"/>
          </a:xfrm>
          <a:prstGeom prst="rect">
            <a:avLst/>
          </a:prstGeom>
        </p:spPr>
      </p:pic>
    </p:spTree>
    <p:extLst>
      <p:ext uri="{BB962C8B-B14F-4D97-AF65-F5344CB8AC3E}">
        <p14:creationId xmlns:p14="http://schemas.microsoft.com/office/powerpoint/2010/main" val="40981240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Running Slope</a:t>
            </a:r>
            <a:endParaRPr lang="en-US" dirty="0"/>
          </a:p>
        </p:txBody>
      </p:sp>
      <p:sp>
        <p:nvSpPr>
          <p:cNvPr id="3" name="Content Placeholder 2"/>
          <p:cNvSpPr>
            <a:spLocks noGrp="1"/>
          </p:cNvSpPr>
          <p:nvPr>
            <p:ph idx="1"/>
          </p:nvPr>
        </p:nvSpPr>
        <p:spPr/>
        <p:txBody>
          <a:bodyPr>
            <a:noAutofit/>
          </a:bodyPr>
          <a:lstStyle/>
          <a:p>
            <a:r>
              <a:rPr lang="en-US" sz="2900" dirty="0" smtClean="0"/>
              <a:t>If not in the street or highway right of way, then shall not exceed 5% (R302.3.2)</a:t>
            </a:r>
          </a:p>
          <a:p>
            <a:r>
              <a:rPr lang="en-US" sz="2900" dirty="0" smtClean="0"/>
              <a:t>If compliance is not practicable due to existing terrain, infrastructure, right of way availability, natural feature, similar existing physical constraints, compliance is required to the extent practicable. (R302.5.4)</a:t>
            </a:r>
          </a:p>
        </p:txBody>
      </p:sp>
    </p:spTree>
    <p:extLst>
      <p:ext uri="{BB962C8B-B14F-4D97-AF65-F5344CB8AC3E}">
        <p14:creationId xmlns:p14="http://schemas.microsoft.com/office/powerpoint/2010/main" val="27254572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Driveways</a:t>
            </a:r>
            <a:endParaRPr lang="en-US" dirty="0"/>
          </a:p>
        </p:txBody>
      </p:sp>
      <p:pic>
        <p:nvPicPr>
          <p:cNvPr id="3" name="Picture 2"/>
          <p:cNvPicPr>
            <a:picLocks noChangeAspect="1"/>
          </p:cNvPicPr>
          <p:nvPr/>
        </p:nvPicPr>
        <p:blipFill>
          <a:blip r:embed="rId2"/>
          <a:stretch>
            <a:fillRect/>
          </a:stretch>
        </p:blipFill>
        <p:spPr>
          <a:xfrm>
            <a:off x="7418113" y="4756149"/>
            <a:ext cx="3717013" cy="14593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190" y="4502149"/>
            <a:ext cx="2347898" cy="1760924"/>
          </a:xfrm>
          <a:prstGeom prst="rect">
            <a:avLst/>
          </a:prstGeom>
        </p:spPr>
      </p:pic>
      <p:pic>
        <p:nvPicPr>
          <p:cNvPr id="9" name="Picture 3" descr="Condition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712" y="2278590"/>
            <a:ext cx="3222663" cy="195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5"/>
          <a:stretch>
            <a:fillRect/>
          </a:stretch>
        </p:blipFill>
        <p:spPr>
          <a:xfrm>
            <a:off x="4104778" y="2285999"/>
            <a:ext cx="3244234" cy="2216150"/>
          </a:xfrm>
          <a:prstGeom prst="rect">
            <a:avLst/>
          </a:prstGeom>
        </p:spPr>
      </p:pic>
      <p:pic>
        <p:nvPicPr>
          <p:cNvPr id="11" name="Picture 10"/>
          <p:cNvPicPr>
            <a:picLocks noChangeAspect="1"/>
          </p:cNvPicPr>
          <p:nvPr/>
        </p:nvPicPr>
        <p:blipFill>
          <a:blip r:embed="rId6"/>
          <a:stretch>
            <a:fillRect/>
          </a:stretch>
        </p:blipFill>
        <p:spPr>
          <a:xfrm>
            <a:off x="4455995" y="4461934"/>
            <a:ext cx="2336983" cy="1753515"/>
          </a:xfrm>
          <a:prstGeom prst="rect">
            <a:avLst/>
          </a:prstGeom>
        </p:spPr>
      </p:pic>
      <p:pic>
        <p:nvPicPr>
          <p:cNvPr id="12" name="Picture 11"/>
          <p:cNvPicPr>
            <a:picLocks noChangeAspect="1"/>
          </p:cNvPicPr>
          <p:nvPr/>
        </p:nvPicPr>
        <p:blipFill>
          <a:blip r:embed="rId7"/>
          <a:stretch>
            <a:fillRect/>
          </a:stretch>
        </p:blipFill>
        <p:spPr>
          <a:xfrm>
            <a:off x="7763494" y="2278590"/>
            <a:ext cx="3133104" cy="2221251"/>
          </a:xfrm>
          <a:prstGeom prst="rect">
            <a:avLst/>
          </a:prstGeom>
        </p:spPr>
      </p:pic>
    </p:spTree>
    <p:extLst>
      <p:ext uri="{BB962C8B-B14F-4D97-AF65-F5344CB8AC3E}">
        <p14:creationId xmlns:p14="http://schemas.microsoft.com/office/powerpoint/2010/main" val="33931456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228850" y="1147763"/>
            <a:ext cx="7734300" cy="571500"/>
          </a:xfrm>
        </p:spPr>
        <p:txBody>
          <a:bodyPr>
            <a:noAutofit/>
          </a:bodyPr>
          <a:lstStyle/>
          <a:p>
            <a:pPr>
              <a:defRPr/>
            </a:pPr>
            <a:r>
              <a:rPr lang="en-US" dirty="0">
                <a:solidFill>
                  <a:schemeClr val="tx1"/>
                </a:solidFill>
              </a:rPr>
              <a:t>Detectable Warnings </a:t>
            </a:r>
            <a:br>
              <a:rPr lang="en-US" dirty="0">
                <a:solidFill>
                  <a:schemeClr val="tx1"/>
                </a:solidFill>
              </a:rPr>
            </a:br>
            <a:r>
              <a:rPr lang="en-US" dirty="0">
                <a:solidFill>
                  <a:schemeClr val="tx1"/>
                </a:solidFill>
              </a:rPr>
              <a:t>(R208 and R305)</a:t>
            </a:r>
          </a:p>
        </p:txBody>
      </p:sp>
      <p:sp>
        <p:nvSpPr>
          <p:cNvPr id="220164" name="TextBox 4"/>
          <p:cNvSpPr txBox="1">
            <a:spLocks noChangeArrowheads="1"/>
          </p:cNvSpPr>
          <p:nvPr/>
        </p:nvSpPr>
        <p:spPr bwMode="auto">
          <a:xfrm>
            <a:off x="9829800" y="6096000"/>
            <a:ext cx="533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fld id="{4DED86B4-8F47-4F3D-B748-2F66E56B3C67}" type="slidenum">
              <a:rPr lang="en-US" altLang="en-US" sz="1600">
                <a:latin typeface="Trebuchet MS" panose="020B0603020202020204" pitchFamily="34" charset="0"/>
              </a:rPr>
              <a:pPr eaLnBrk="1" hangingPunct="1">
                <a:spcBef>
                  <a:spcPct val="0"/>
                </a:spcBef>
                <a:buClrTx/>
                <a:buSzTx/>
                <a:buFontTx/>
                <a:buNone/>
              </a:pPr>
              <a:t>17</a:t>
            </a:fld>
            <a:endParaRPr lang="en-US" altLang="en-US" sz="1600">
              <a:latin typeface="Trebuchet MS" panose="020B0603020202020204" pitchFamily="34" charset="0"/>
            </a:endParaRPr>
          </a:p>
        </p:txBody>
      </p:sp>
      <p:pic>
        <p:nvPicPr>
          <p:cNvPr id="220165" name="Picture 5"/>
          <p:cNvPicPr>
            <a:picLocks noChangeAspect="1" noChangeArrowheads="1"/>
          </p:cNvPicPr>
          <p:nvPr/>
        </p:nvPicPr>
        <p:blipFill>
          <a:blip r:embed="rId3">
            <a:extLst>
              <a:ext uri="{28A0092B-C50C-407E-A947-70E740481C1C}">
                <a14:useLocalDpi xmlns:a14="http://schemas.microsoft.com/office/drawing/2010/main" val="0"/>
              </a:ext>
            </a:extLst>
          </a:blip>
          <a:srcRect l="56590" t="14198" r="29305" b="59727"/>
          <a:stretch>
            <a:fillRect/>
          </a:stretch>
        </p:blipFill>
        <p:spPr bwMode="auto">
          <a:xfrm>
            <a:off x="2228850" y="2890838"/>
            <a:ext cx="2438400" cy="23034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0166" name="Picture 6"/>
          <p:cNvPicPr>
            <a:picLocks noChangeAspect="1" noChangeArrowheads="1"/>
          </p:cNvPicPr>
          <p:nvPr/>
        </p:nvPicPr>
        <p:blipFill>
          <a:blip r:embed="rId4">
            <a:extLst>
              <a:ext uri="{28A0092B-C50C-407E-A947-70E740481C1C}">
                <a14:useLocalDpi xmlns:a14="http://schemas.microsoft.com/office/drawing/2010/main" val="0"/>
              </a:ext>
            </a:extLst>
          </a:blip>
          <a:srcRect l="24132" t="23457" r="25520" b="20987"/>
          <a:stretch>
            <a:fillRect/>
          </a:stretch>
        </p:blipFill>
        <p:spPr bwMode="auto">
          <a:xfrm>
            <a:off x="5259388" y="2771774"/>
            <a:ext cx="5103812" cy="28082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537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Perpendicular Curb Ramps (R304.2)</a:t>
            </a:r>
            <a:endParaRPr lang="en-US" dirty="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483349" y="2617788"/>
            <a:ext cx="4413249" cy="3309937"/>
          </a:xfrm>
        </p:spPr>
      </p:pic>
      <p:sp>
        <p:nvSpPr>
          <p:cNvPr id="3" name="Content Placeholder 2"/>
          <p:cNvSpPr>
            <a:spLocks noGrp="1"/>
          </p:cNvSpPr>
          <p:nvPr>
            <p:ph sz="half" idx="2"/>
          </p:nvPr>
        </p:nvSpPr>
        <p:spPr>
          <a:xfrm>
            <a:off x="999312" y="2574733"/>
            <a:ext cx="5202273" cy="3310128"/>
          </a:xfrm>
        </p:spPr>
        <p:txBody>
          <a:bodyPr>
            <a:noAutofit/>
          </a:bodyPr>
          <a:lstStyle/>
          <a:p>
            <a:r>
              <a:rPr lang="en-US" sz="2900" dirty="0" smtClean="0"/>
              <a:t>Flared sides max slope of 10%</a:t>
            </a:r>
          </a:p>
          <a:p>
            <a:r>
              <a:rPr lang="en-US" sz="2900" dirty="0" smtClean="0"/>
              <a:t>Turning space</a:t>
            </a:r>
          </a:p>
          <a:p>
            <a:pPr lvl="1"/>
            <a:r>
              <a:rPr lang="en-US" sz="2900" dirty="0" smtClean="0"/>
              <a:t>Location: Where ramp comes off of the sidewalk</a:t>
            </a:r>
          </a:p>
          <a:p>
            <a:pPr lvl="1"/>
            <a:r>
              <a:rPr lang="en-US" sz="2900" dirty="0" smtClean="0"/>
              <a:t>Dimensions: 4 </a:t>
            </a:r>
            <a:r>
              <a:rPr lang="en-US" sz="2900" dirty="0" err="1" smtClean="0"/>
              <a:t>ft</a:t>
            </a:r>
            <a:r>
              <a:rPr lang="en-US" sz="2900" dirty="0" smtClean="0"/>
              <a:t> by 4 </a:t>
            </a:r>
            <a:r>
              <a:rPr lang="en-US" sz="2900" dirty="0" err="1" smtClean="0"/>
              <a:t>ft</a:t>
            </a:r>
            <a:endParaRPr lang="en-US" sz="2900" dirty="0" smtClean="0"/>
          </a:p>
          <a:p>
            <a:pPr lvl="1"/>
            <a:r>
              <a:rPr lang="en-US" sz="2900" dirty="0" smtClean="0"/>
              <a:t>If constrained 4 </a:t>
            </a:r>
            <a:r>
              <a:rPr lang="en-US" sz="2900" dirty="0" err="1" smtClean="0"/>
              <a:t>ft</a:t>
            </a:r>
            <a:r>
              <a:rPr lang="en-US" sz="2900" dirty="0" smtClean="0"/>
              <a:t> by 5 </a:t>
            </a:r>
            <a:r>
              <a:rPr lang="en-US" sz="2900" dirty="0" err="1" smtClean="0"/>
              <a:t>ft</a:t>
            </a:r>
            <a:r>
              <a:rPr lang="en-US" sz="2900" dirty="0" smtClean="0"/>
              <a:t> (Direction of the ramp.)</a:t>
            </a:r>
          </a:p>
        </p:txBody>
      </p:sp>
    </p:spTree>
    <p:extLst>
      <p:ext uri="{BB962C8B-B14F-4D97-AF65-F5344CB8AC3E}">
        <p14:creationId xmlns:p14="http://schemas.microsoft.com/office/powerpoint/2010/main" val="25001323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 Curb Ramps (R304.3)</a:t>
            </a:r>
            <a:endParaRPr lang="en-US" dirty="0"/>
          </a:p>
        </p:txBody>
      </p:sp>
      <p:sp>
        <p:nvSpPr>
          <p:cNvPr id="3" name="Content Placeholder 2"/>
          <p:cNvSpPr>
            <a:spLocks noGrp="1"/>
          </p:cNvSpPr>
          <p:nvPr>
            <p:ph sz="half" idx="1"/>
          </p:nvPr>
        </p:nvSpPr>
        <p:spPr>
          <a:xfrm>
            <a:off x="887896" y="2560320"/>
            <a:ext cx="5128856" cy="3310128"/>
          </a:xfrm>
        </p:spPr>
        <p:txBody>
          <a:bodyPr>
            <a:noAutofit/>
          </a:bodyPr>
          <a:lstStyle/>
          <a:p>
            <a:r>
              <a:rPr lang="en-US" sz="2900" dirty="0" smtClean="0"/>
              <a:t>Turning Space: </a:t>
            </a:r>
          </a:p>
          <a:p>
            <a:pPr lvl="1"/>
            <a:r>
              <a:rPr lang="en-US" sz="2900" dirty="0" smtClean="0"/>
              <a:t>Dimension: 4 </a:t>
            </a:r>
            <a:r>
              <a:rPr lang="en-US" sz="2900" dirty="0" err="1" smtClean="0"/>
              <a:t>ft</a:t>
            </a:r>
            <a:r>
              <a:rPr lang="en-US" sz="2900" dirty="0" smtClean="0"/>
              <a:t> by 4 </a:t>
            </a:r>
            <a:r>
              <a:rPr lang="en-US" sz="2900" dirty="0" err="1" smtClean="0"/>
              <a:t>ft</a:t>
            </a:r>
            <a:endParaRPr lang="en-US" sz="2900" dirty="0" smtClean="0"/>
          </a:p>
          <a:p>
            <a:pPr lvl="1"/>
            <a:r>
              <a:rPr lang="en-US" sz="2900" dirty="0" smtClean="0"/>
              <a:t>Location: Bottom of Ramp</a:t>
            </a:r>
          </a:p>
          <a:p>
            <a:pPr lvl="1"/>
            <a:r>
              <a:rPr lang="en-US" sz="2900" dirty="0" smtClean="0"/>
              <a:t>If Constrained: 4 </a:t>
            </a:r>
            <a:r>
              <a:rPr lang="en-US" sz="2900" dirty="0" err="1" smtClean="0"/>
              <a:t>ft</a:t>
            </a:r>
            <a:r>
              <a:rPr lang="en-US" sz="2900" dirty="0" smtClean="0"/>
              <a:t> by 5 </a:t>
            </a:r>
            <a:r>
              <a:rPr lang="en-US" sz="2900" dirty="0" err="1" smtClean="0"/>
              <a:t>ft</a:t>
            </a:r>
            <a:r>
              <a:rPr lang="en-US" sz="2900" dirty="0" smtClean="0"/>
              <a:t> (Direction of street crossing)</a:t>
            </a:r>
          </a:p>
        </p:txBody>
      </p:sp>
      <p:pic>
        <p:nvPicPr>
          <p:cNvPr id="5" name="Content Placeholder 4"/>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5608" t="15131" r="11717" b="30889"/>
          <a:stretch/>
        </p:blipFill>
        <p:spPr>
          <a:xfrm>
            <a:off x="6115049" y="2686050"/>
            <a:ext cx="5100639" cy="2843213"/>
          </a:xfrm>
        </p:spPr>
      </p:pic>
    </p:spTree>
    <p:extLst>
      <p:ext uri="{BB962C8B-B14F-4D97-AF65-F5344CB8AC3E}">
        <p14:creationId xmlns:p14="http://schemas.microsoft.com/office/powerpoint/2010/main" val="11884722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Americans With Disabilities Act of 1990</a:t>
            </a:r>
            <a:endParaRPr lang="en-US" dirty="0"/>
          </a:p>
        </p:txBody>
      </p:sp>
      <p:sp>
        <p:nvSpPr>
          <p:cNvPr id="3" name="Content Placeholder 2"/>
          <p:cNvSpPr>
            <a:spLocks noGrp="1"/>
          </p:cNvSpPr>
          <p:nvPr>
            <p:ph type="body" idx="1"/>
          </p:nvPr>
        </p:nvSpPr>
        <p:spPr>
          <a:xfrm>
            <a:off x="1181100" y="3846051"/>
            <a:ext cx="9728199" cy="954547"/>
          </a:xfrm>
        </p:spPr>
        <p:txBody>
          <a:bodyPr>
            <a:noAutofit/>
          </a:bodyPr>
          <a:lstStyle/>
          <a:p>
            <a:r>
              <a:rPr lang="en-US" sz="2800" dirty="0" smtClean="0"/>
              <a:t>Signed into Law by President George H. W. Bush on 26 July 1990</a:t>
            </a:r>
          </a:p>
          <a:p>
            <a:r>
              <a:rPr lang="en-US" sz="2800" dirty="0" smtClean="0"/>
              <a:t>Amended and signed in 2008 by George W. </a:t>
            </a:r>
            <a:r>
              <a:rPr lang="en-US" sz="2800" dirty="0"/>
              <a:t>B</a:t>
            </a:r>
            <a:r>
              <a:rPr lang="en-US" sz="2800" dirty="0" smtClean="0"/>
              <a:t>ush </a:t>
            </a:r>
            <a:endParaRPr lang="en-US" sz="2800" dirty="0"/>
          </a:p>
        </p:txBody>
      </p:sp>
    </p:spTree>
    <p:extLst>
      <p:ext uri="{BB962C8B-B14F-4D97-AF65-F5344CB8AC3E}">
        <p14:creationId xmlns:p14="http://schemas.microsoft.com/office/powerpoint/2010/main" val="8098772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Blended Transition (R304.4)</a:t>
            </a:r>
            <a:endParaRPr lang="en-US" dirty="0"/>
          </a:p>
        </p:txBody>
      </p:sp>
      <p:sp>
        <p:nvSpPr>
          <p:cNvPr id="3" name="Content Placeholder 2"/>
          <p:cNvSpPr>
            <a:spLocks noGrp="1"/>
          </p:cNvSpPr>
          <p:nvPr>
            <p:ph sz="half" idx="1"/>
          </p:nvPr>
        </p:nvSpPr>
        <p:spPr/>
        <p:txBody>
          <a:bodyPr>
            <a:noAutofit/>
          </a:bodyPr>
          <a:lstStyle/>
          <a:p>
            <a:r>
              <a:rPr lang="en-US" sz="2900" dirty="0" smtClean="0"/>
              <a:t>Max Slope: 5%</a:t>
            </a:r>
          </a:p>
          <a:p>
            <a:r>
              <a:rPr lang="en-US" sz="2900" dirty="0" smtClean="0"/>
              <a:t>Advantage: No turning space</a:t>
            </a:r>
          </a:p>
          <a:p>
            <a:r>
              <a:rPr lang="en-US" sz="2900" dirty="0" smtClean="0"/>
              <a:t>Disadvantages:</a:t>
            </a:r>
          </a:p>
          <a:p>
            <a:pPr lvl="1"/>
            <a:r>
              <a:rPr lang="en-US" sz="2900" dirty="0" smtClean="0"/>
              <a:t>Pedestrian walk into street without knowing it. </a:t>
            </a:r>
          </a:p>
          <a:p>
            <a:pPr lvl="1"/>
            <a:r>
              <a:rPr lang="en-US" sz="2900" dirty="0" smtClean="0"/>
              <a:t>Vehicles use sidewalk for turns.</a:t>
            </a:r>
          </a:p>
          <a:p>
            <a:pPr marL="0" indent="0">
              <a:buNone/>
            </a:pPr>
            <a:endParaRPr lang="en-US" sz="2900" dirty="0"/>
          </a:p>
        </p:txBody>
      </p:sp>
      <p:pic>
        <p:nvPicPr>
          <p:cNvPr id="6" name="Content Placeholder 5"/>
          <p:cNvPicPr>
            <a:picLocks noGrp="1" noChangeAspect="1"/>
          </p:cNvPicPr>
          <p:nvPr>
            <p:ph sz="half" idx="2"/>
          </p:nvPr>
        </p:nvPicPr>
        <p:blipFill>
          <a:blip r:embed="rId3"/>
          <a:stretch>
            <a:fillRect/>
          </a:stretch>
        </p:blipFill>
        <p:spPr>
          <a:xfrm>
            <a:off x="6394772" y="2606123"/>
            <a:ext cx="4291956" cy="3218967"/>
          </a:xfrm>
          <a:prstGeom prst="rect">
            <a:avLst/>
          </a:prstGeom>
        </p:spPr>
      </p:pic>
    </p:spTree>
    <p:extLst>
      <p:ext uri="{BB962C8B-B14F-4D97-AF65-F5344CB8AC3E}">
        <p14:creationId xmlns:p14="http://schemas.microsoft.com/office/powerpoint/2010/main" val="3625507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Requirements for Ramps</a:t>
            </a:r>
            <a:endParaRPr lang="en-US" dirty="0"/>
          </a:p>
        </p:txBody>
      </p:sp>
      <p:sp>
        <p:nvSpPr>
          <p:cNvPr id="3" name="Content Placeholder 2"/>
          <p:cNvSpPr>
            <a:spLocks noGrp="1"/>
          </p:cNvSpPr>
          <p:nvPr>
            <p:ph idx="1"/>
          </p:nvPr>
        </p:nvSpPr>
        <p:spPr>
          <a:xfrm>
            <a:off x="1295400" y="2556932"/>
            <a:ext cx="9995451" cy="3552320"/>
          </a:xfrm>
        </p:spPr>
        <p:txBody>
          <a:bodyPr>
            <a:normAutofit fontScale="55000" lnSpcReduction="20000"/>
          </a:bodyPr>
          <a:lstStyle/>
          <a:p>
            <a:pPr>
              <a:lnSpc>
                <a:spcPct val="120000"/>
              </a:lnSpc>
              <a:spcBef>
                <a:spcPts val="300"/>
              </a:spcBef>
              <a:spcAft>
                <a:spcPts val="300"/>
              </a:spcAft>
            </a:pPr>
            <a:r>
              <a:rPr lang="en-US" sz="4600" dirty="0" smtClean="0"/>
              <a:t>Dimensions (R304.5.2):</a:t>
            </a:r>
          </a:p>
          <a:p>
            <a:pPr lvl="1">
              <a:lnSpc>
                <a:spcPct val="120000"/>
              </a:lnSpc>
              <a:spcBef>
                <a:spcPts val="300"/>
              </a:spcBef>
              <a:spcAft>
                <a:spcPts val="300"/>
              </a:spcAft>
            </a:pPr>
            <a:r>
              <a:rPr lang="en-US" sz="4600" dirty="0"/>
              <a:t>Minimum 4 </a:t>
            </a:r>
            <a:r>
              <a:rPr lang="en-US" sz="4600" dirty="0" err="1"/>
              <a:t>ft</a:t>
            </a:r>
            <a:r>
              <a:rPr lang="en-US" sz="4600" dirty="0"/>
              <a:t> by 4 </a:t>
            </a:r>
            <a:r>
              <a:rPr lang="en-US" sz="4600" dirty="0" err="1"/>
              <a:t>ft</a:t>
            </a:r>
            <a:r>
              <a:rPr lang="en-US" sz="4600" dirty="0"/>
              <a:t> clear space at the bottom of the ramp within the crossing must be provided outside of the vehicle travel lane. (</a:t>
            </a:r>
            <a:r>
              <a:rPr lang="en-US" sz="4600" dirty="0" smtClean="0"/>
              <a:t>R304.5.5) </a:t>
            </a:r>
            <a:endParaRPr lang="en-US" sz="4600" dirty="0"/>
          </a:p>
          <a:p>
            <a:pPr>
              <a:lnSpc>
                <a:spcPct val="120000"/>
              </a:lnSpc>
              <a:spcBef>
                <a:spcPts val="300"/>
              </a:spcBef>
              <a:spcAft>
                <a:spcPts val="300"/>
              </a:spcAft>
            </a:pPr>
            <a:r>
              <a:rPr lang="en-US" sz="4600" dirty="0" smtClean="0"/>
              <a:t>Slope</a:t>
            </a:r>
          </a:p>
          <a:p>
            <a:pPr lvl="1">
              <a:lnSpc>
                <a:spcPct val="120000"/>
              </a:lnSpc>
              <a:spcBef>
                <a:spcPts val="300"/>
              </a:spcBef>
              <a:spcAft>
                <a:spcPts val="300"/>
              </a:spcAft>
            </a:pPr>
            <a:r>
              <a:rPr lang="en-US" sz="4600" dirty="0" smtClean="0"/>
              <a:t>Maximum </a:t>
            </a:r>
            <a:r>
              <a:rPr lang="en-US" sz="4600" dirty="0"/>
              <a:t>cross slope is two percent. (R304.5.3) </a:t>
            </a:r>
            <a:endParaRPr lang="en-US" sz="4600" dirty="0" smtClean="0"/>
          </a:p>
          <a:p>
            <a:pPr lvl="1">
              <a:lnSpc>
                <a:spcPct val="120000"/>
              </a:lnSpc>
              <a:spcBef>
                <a:spcPts val="300"/>
              </a:spcBef>
              <a:spcAft>
                <a:spcPts val="300"/>
              </a:spcAft>
            </a:pPr>
            <a:r>
              <a:rPr lang="en-US" sz="4600" dirty="0"/>
              <a:t>M</a:t>
            </a:r>
            <a:r>
              <a:rPr lang="en-US" sz="4600" dirty="0" smtClean="0"/>
              <a:t>aximum </a:t>
            </a:r>
            <a:r>
              <a:rPr lang="en-US" sz="4600" dirty="0"/>
              <a:t>counter slope for the gutter or street at the foot of curb ramp runs, blended transitions, and turning spaces is five percent</a:t>
            </a:r>
            <a:r>
              <a:rPr lang="en-US" sz="4600" dirty="0" smtClean="0"/>
              <a:t>. (R304.5.4) </a:t>
            </a:r>
          </a:p>
          <a:p>
            <a:pPr>
              <a:lnSpc>
                <a:spcPct val="120000"/>
              </a:lnSpc>
              <a:spcBef>
                <a:spcPts val="300"/>
              </a:spcBef>
              <a:spcAft>
                <a:spcPts val="300"/>
              </a:spcAft>
            </a:pPr>
            <a:endParaRPr lang="en-US" sz="3200" dirty="0" smtClean="0"/>
          </a:p>
        </p:txBody>
      </p:sp>
      <p:pic>
        <p:nvPicPr>
          <p:cNvPr id="4" name="Picture 3"/>
          <p:cNvPicPr>
            <a:picLocks noChangeAspect="1"/>
          </p:cNvPicPr>
          <p:nvPr/>
        </p:nvPicPr>
        <p:blipFill>
          <a:blip r:embed="rId3"/>
          <a:stretch>
            <a:fillRect/>
          </a:stretch>
        </p:blipFill>
        <p:spPr>
          <a:xfrm>
            <a:off x="8434204" y="3904019"/>
            <a:ext cx="2856647" cy="858146"/>
          </a:xfrm>
          <a:prstGeom prst="rect">
            <a:avLst/>
          </a:prstGeom>
        </p:spPr>
      </p:pic>
    </p:spTree>
    <p:extLst>
      <p:ext uri="{BB962C8B-B14F-4D97-AF65-F5344CB8AC3E}">
        <p14:creationId xmlns:p14="http://schemas.microsoft.com/office/powerpoint/2010/main" val="35342210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Requirements for Ramps</a:t>
            </a:r>
            <a:endParaRPr lang="en-US" dirty="0"/>
          </a:p>
        </p:txBody>
      </p:sp>
      <p:sp>
        <p:nvSpPr>
          <p:cNvPr id="3" name="Content Placeholder 2"/>
          <p:cNvSpPr>
            <a:spLocks noGrp="1"/>
          </p:cNvSpPr>
          <p:nvPr>
            <p:ph idx="1"/>
          </p:nvPr>
        </p:nvSpPr>
        <p:spPr/>
        <p:txBody>
          <a:bodyPr>
            <a:noAutofit/>
          </a:bodyPr>
          <a:lstStyle/>
          <a:p>
            <a:pPr>
              <a:lnSpc>
                <a:spcPct val="120000"/>
              </a:lnSpc>
              <a:spcBef>
                <a:spcPts val="300"/>
              </a:spcBef>
              <a:spcAft>
                <a:spcPts val="300"/>
              </a:spcAft>
            </a:pPr>
            <a:r>
              <a:rPr lang="en-US" sz="2900" dirty="0" smtClean="0"/>
              <a:t>Grade Breaks (R304.5.2):</a:t>
            </a:r>
          </a:p>
          <a:p>
            <a:pPr lvl="1">
              <a:lnSpc>
                <a:spcPct val="120000"/>
              </a:lnSpc>
              <a:spcBef>
                <a:spcPts val="300"/>
              </a:spcBef>
              <a:spcAft>
                <a:spcPts val="300"/>
              </a:spcAft>
            </a:pPr>
            <a:r>
              <a:rPr lang="en-US" sz="2900" dirty="0" smtClean="0"/>
              <a:t>None on ramp runs and turning spaces. </a:t>
            </a:r>
          </a:p>
          <a:p>
            <a:pPr lvl="1">
              <a:lnSpc>
                <a:spcPct val="120000"/>
              </a:lnSpc>
              <a:spcBef>
                <a:spcPts val="300"/>
              </a:spcBef>
              <a:spcAft>
                <a:spcPts val="300"/>
              </a:spcAft>
            </a:pPr>
            <a:r>
              <a:rPr lang="en-US" sz="2900" dirty="0" smtClean="0"/>
              <a:t>Ones on the top </a:t>
            </a:r>
            <a:r>
              <a:rPr lang="en-US" sz="2900" dirty="0"/>
              <a:t>and bottom of the ramps shall be perpendicular to the direction of the ramps </a:t>
            </a:r>
            <a:r>
              <a:rPr lang="en-US" sz="2900" dirty="0" smtClean="0"/>
              <a:t>run. </a:t>
            </a:r>
          </a:p>
          <a:p>
            <a:pPr>
              <a:lnSpc>
                <a:spcPct val="120000"/>
              </a:lnSpc>
              <a:spcBef>
                <a:spcPts val="300"/>
              </a:spcBef>
              <a:spcAft>
                <a:spcPts val="300"/>
              </a:spcAft>
            </a:pPr>
            <a:r>
              <a:rPr lang="en-US" sz="2900" dirty="0" smtClean="0"/>
              <a:t>Best design practice to have the ramp &amp; truncated                           dome facing the direction of the crosswalk.  </a:t>
            </a:r>
          </a:p>
        </p:txBody>
      </p:sp>
      <p:pic>
        <p:nvPicPr>
          <p:cNvPr id="5" name="Picture 4"/>
          <p:cNvPicPr>
            <a:picLocks noChangeAspect="1"/>
          </p:cNvPicPr>
          <p:nvPr/>
        </p:nvPicPr>
        <p:blipFill>
          <a:blip r:embed="rId2"/>
          <a:stretch>
            <a:fillRect/>
          </a:stretch>
        </p:blipFill>
        <p:spPr>
          <a:xfrm>
            <a:off x="9127545" y="4401309"/>
            <a:ext cx="2375342" cy="190522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4730" y="2126269"/>
            <a:ext cx="2120971" cy="1590728"/>
          </a:xfrm>
          <a:prstGeom prst="rect">
            <a:avLst/>
          </a:prstGeom>
        </p:spPr>
      </p:pic>
    </p:spTree>
    <p:extLst>
      <p:ext uri="{BB962C8B-B14F-4D97-AF65-F5344CB8AC3E}">
        <p14:creationId xmlns:p14="http://schemas.microsoft.com/office/powerpoint/2010/main" val="32166315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5069" y="3309944"/>
            <a:ext cx="8158688" cy="1822514"/>
          </a:xfrm>
        </p:spPr>
        <p:txBody>
          <a:bodyPr>
            <a:normAutofit fontScale="90000"/>
          </a:bodyPr>
          <a:lstStyle/>
          <a:p>
            <a:r>
              <a:rPr lang="en-US" dirty="0" smtClean="0"/>
              <a:t>If these and other features are unattainable then….</a:t>
            </a:r>
            <a:br>
              <a:rPr lang="en-US" dirty="0" smtClean="0"/>
            </a:br>
            <a:r>
              <a:rPr lang="en-US" dirty="0"/>
              <a:t/>
            </a:r>
            <a:br>
              <a:rPr lang="en-US" dirty="0"/>
            </a:br>
            <a:r>
              <a:rPr lang="en-US" b="1" dirty="0"/>
              <a:t>ADA Statement of </a:t>
            </a:r>
            <a:br>
              <a:rPr lang="en-US" b="1" dirty="0"/>
            </a:br>
            <a:r>
              <a:rPr lang="en-US" b="1" dirty="0"/>
              <a:t>Technical Infeasibility</a:t>
            </a:r>
          </a:p>
        </p:txBody>
      </p:sp>
    </p:spTree>
    <p:extLst>
      <p:ext uri="{BB962C8B-B14F-4D97-AF65-F5344CB8AC3E}">
        <p14:creationId xmlns:p14="http://schemas.microsoft.com/office/powerpoint/2010/main" val="1498930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7697"/>
            <a:ext cx="12192000" cy="68580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53915" y="566456"/>
            <a:ext cx="11222388" cy="252772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44885" y="3429000"/>
            <a:ext cx="11231418" cy="3182696"/>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139103" y="900402"/>
            <a:ext cx="9237017" cy="1560452"/>
          </a:xfrm>
        </p:spPr>
        <p:txBody>
          <a:bodyPr>
            <a:noAutofit/>
          </a:bodyPr>
          <a:lstStyle/>
          <a:p>
            <a:pPr algn="l">
              <a:lnSpc>
                <a:spcPct val="100000"/>
              </a:lnSpc>
            </a:pPr>
            <a:r>
              <a:rPr lang="en-US" sz="4800" b="1" dirty="0">
                <a:solidFill>
                  <a:schemeClr val="bg1"/>
                </a:solidFill>
                <a:latin typeface="Helvetica"/>
                <a:cs typeface="Helvetica"/>
              </a:rPr>
              <a:t>ADA Statement of </a:t>
            </a:r>
            <a:br>
              <a:rPr lang="en-US" sz="4800" b="1" dirty="0">
                <a:solidFill>
                  <a:schemeClr val="bg1"/>
                </a:solidFill>
                <a:latin typeface="Helvetica"/>
                <a:cs typeface="Helvetica"/>
              </a:rPr>
            </a:br>
            <a:r>
              <a:rPr lang="en-US" sz="4800" b="1" dirty="0">
                <a:solidFill>
                  <a:schemeClr val="bg1"/>
                </a:solidFill>
                <a:latin typeface="Helvetica"/>
                <a:cs typeface="Helvetica"/>
              </a:rPr>
              <a:t>Technical Infeasibility</a:t>
            </a:r>
          </a:p>
        </p:txBody>
      </p:sp>
      <p:pic>
        <p:nvPicPr>
          <p:cNvPr id="15" name="Picture 14" descr="ADA-Form-w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848" y="904390"/>
            <a:ext cx="1489364" cy="1489364"/>
          </a:xfrm>
          <a:prstGeom prst="rect">
            <a:avLst/>
          </a:prstGeom>
        </p:spPr>
      </p:pic>
      <p:pic>
        <p:nvPicPr>
          <p:cNvPr id="8" name="Picture 7" descr="KYTC-logo-Horizontal-copy.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3423" y="5012651"/>
            <a:ext cx="2732697" cy="1222409"/>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791" y="5012651"/>
            <a:ext cx="2980410" cy="1222409"/>
          </a:xfrm>
          <a:prstGeom prst="rect">
            <a:avLst/>
          </a:prstGeom>
        </p:spPr>
      </p:pic>
    </p:spTree>
    <p:extLst>
      <p:ext uri="{BB962C8B-B14F-4D97-AF65-F5344CB8AC3E}">
        <p14:creationId xmlns:p14="http://schemas.microsoft.com/office/powerpoint/2010/main" val="41865179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53915" y="566455"/>
            <a:ext cx="11222388" cy="566109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139104" y="900401"/>
            <a:ext cx="8920324" cy="4863089"/>
          </a:xfrm>
        </p:spPr>
        <p:txBody>
          <a:bodyPr>
            <a:noAutofit/>
          </a:bodyPr>
          <a:lstStyle/>
          <a:p>
            <a:pPr algn="l">
              <a:lnSpc>
                <a:spcPct val="100000"/>
              </a:lnSpc>
            </a:pPr>
            <a:r>
              <a:rPr lang="en-US" sz="4000" b="1" dirty="0">
                <a:solidFill>
                  <a:schemeClr val="bg1"/>
                </a:solidFill>
                <a:latin typeface="Helvetica"/>
                <a:cs typeface="Helvetica"/>
              </a:rPr>
              <a:t>Any new construction must be accessible to persons with disabilities, except when KYTC can demonstrate it is </a:t>
            </a:r>
            <a:r>
              <a:rPr lang="en-US" sz="4000" b="1" dirty="0">
                <a:solidFill>
                  <a:srgbClr val="FFC000"/>
                </a:solidFill>
                <a:latin typeface="Helvetica"/>
                <a:cs typeface="Helvetica"/>
              </a:rPr>
              <a:t>structurally impracticable</a:t>
            </a:r>
            <a:r>
              <a:rPr lang="en-US" sz="4000" b="1" dirty="0">
                <a:solidFill>
                  <a:schemeClr val="bg1"/>
                </a:solidFill>
                <a:latin typeface="Helvetica"/>
                <a:cs typeface="Helvetica"/>
              </a:rPr>
              <a:t> or </a:t>
            </a:r>
            <a:r>
              <a:rPr lang="en-US" sz="4000" b="1" dirty="0">
                <a:solidFill>
                  <a:srgbClr val="FFC000"/>
                </a:solidFill>
                <a:latin typeface="Helvetica"/>
                <a:cs typeface="Helvetica"/>
              </a:rPr>
              <a:t>technically infeasible</a:t>
            </a:r>
            <a:r>
              <a:rPr lang="en-US" sz="4000" b="1" dirty="0">
                <a:solidFill>
                  <a:schemeClr val="bg1"/>
                </a:solidFill>
                <a:latin typeface="Helvetica"/>
                <a:cs typeface="Helvetica"/>
              </a:rPr>
              <a:t> to fully comply with the requirements of ADA. </a:t>
            </a:r>
            <a:br>
              <a:rPr lang="en-US" sz="4000" b="1" dirty="0">
                <a:solidFill>
                  <a:schemeClr val="bg1"/>
                </a:solidFill>
                <a:latin typeface="Helvetica"/>
                <a:cs typeface="Helvetica"/>
              </a:rPr>
            </a:br>
            <a:r>
              <a:rPr lang="en-US" sz="4000" b="1" dirty="0">
                <a:solidFill>
                  <a:schemeClr val="bg1"/>
                </a:solidFill>
                <a:latin typeface="Helvetica"/>
                <a:cs typeface="Helvetica"/>
              </a:rPr>
              <a:t>[2010 ADAAG] </a:t>
            </a:r>
          </a:p>
        </p:txBody>
      </p:sp>
      <p:pic>
        <p:nvPicPr>
          <p:cNvPr id="15" name="Picture 14" descr="ADA-Form-w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848" y="904390"/>
            <a:ext cx="1489364" cy="1489364"/>
          </a:xfrm>
          <a:prstGeom prst="rect">
            <a:avLst/>
          </a:prstGeom>
        </p:spPr>
      </p:pic>
    </p:spTree>
    <p:extLst>
      <p:ext uri="{BB962C8B-B14F-4D97-AF65-F5344CB8AC3E}">
        <p14:creationId xmlns:p14="http://schemas.microsoft.com/office/powerpoint/2010/main" val="23004891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453915" y="566455"/>
            <a:ext cx="11222388" cy="566109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ctrTitle"/>
          </p:nvPr>
        </p:nvSpPr>
        <p:spPr>
          <a:xfrm>
            <a:off x="2139104" y="900402"/>
            <a:ext cx="8920324" cy="3714462"/>
          </a:xfrm>
        </p:spPr>
        <p:txBody>
          <a:bodyPr>
            <a:noAutofit/>
          </a:bodyPr>
          <a:lstStyle/>
          <a:p>
            <a:pPr algn="l">
              <a:lnSpc>
                <a:spcPct val="100000"/>
              </a:lnSpc>
            </a:pPr>
            <a:r>
              <a:rPr lang="en-US" sz="4000" b="1" dirty="0">
                <a:solidFill>
                  <a:schemeClr val="bg1"/>
                </a:solidFill>
                <a:latin typeface="Helvetica"/>
                <a:cs typeface="Helvetica"/>
              </a:rPr>
              <a:t>On a Retrofit (Repair or Maintenance), the pedestrian access route shall be made accessible to the </a:t>
            </a:r>
            <a:r>
              <a:rPr lang="en-US" sz="4000" b="1" dirty="0">
                <a:solidFill>
                  <a:srgbClr val="FFC000"/>
                </a:solidFill>
                <a:latin typeface="Helvetica"/>
                <a:cs typeface="Helvetica"/>
              </a:rPr>
              <a:t>maximum extent feasible</a:t>
            </a:r>
            <a:r>
              <a:rPr lang="en-US" sz="4000" b="1" dirty="0">
                <a:solidFill>
                  <a:schemeClr val="bg1"/>
                </a:solidFill>
                <a:latin typeface="Helvetica"/>
                <a:cs typeface="Helvetica"/>
              </a:rPr>
              <a:t> within the scope of the project. [2010 ADAAG] </a:t>
            </a:r>
          </a:p>
        </p:txBody>
      </p:sp>
      <p:pic>
        <p:nvPicPr>
          <p:cNvPr id="15" name="Picture 14" descr="ADA-Form-w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848" y="904390"/>
            <a:ext cx="1489364" cy="1489364"/>
          </a:xfrm>
          <a:prstGeom prst="rect">
            <a:avLst/>
          </a:prstGeom>
        </p:spPr>
      </p:pic>
    </p:spTree>
    <p:extLst>
      <p:ext uri="{BB962C8B-B14F-4D97-AF65-F5344CB8AC3E}">
        <p14:creationId xmlns:p14="http://schemas.microsoft.com/office/powerpoint/2010/main" val="15916868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53915" y="566455"/>
            <a:ext cx="11222388" cy="566109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139103" y="900402"/>
            <a:ext cx="9069223" cy="4300248"/>
          </a:xfrm>
        </p:spPr>
        <p:txBody>
          <a:bodyPr>
            <a:noAutofit/>
          </a:bodyPr>
          <a:lstStyle/>
          <a:p>
            <a:pPr algn="l">
              <a:lnSpc>
                <a:spcPct val="100000"/>
              </a:lnSpc>
            </a:pPr>
            <a:r>
              <a:rPr lang="en-US" sz="4000" b="1" dirty="0">
                <a:solidFill>
                  <a:schemeClr val="bg1"/>
                </a:solidFill>
                <a:latin typeface="Helvetica"/>
                <a:cs typeface="Helvetica"/>
              </a:rPr>
              <a:t>A</a:t>
            </a:r>
            <a:r>
              <a:rPr lang="en-US" sz="4000" b="1" dirty="0">
                <a:solidFill>
                  <a:srgbClr val="FFC000"/>
                </a:solidFill>
                <a:latin typeface="Helvetica"/>
                <a:cs typeface="Helvetica"/>
              </a:rPr>
              <a:t> </a:t>
            </a:r>
            <a:r>
              <a:rPr lang="en-US" sz="4000" b="1" i="1" dirty="0">
                <a:solidFill>
                  <a:srgbClr val="FFC000"/>
                </a:solidFill>
                <a:latin typeface="Helvetica"/>
                <a:cs typeface="Helvetica"/>
              </a:rPr>
              <a:t>Technical Infeasibility </a:t>
            </a:r>
            <a:r>
              <a:rPr lang="en-US" sz="4000" b="1" dirty="0">
                <a:solidFill>
                  <a:schemeClr val="bg1"/>
                </a:solidFill>
                <a:latin typeface="Helvetica"/>
                <a:cs typeface="Helvetica"/>
              </a:rPr>
              <a:t>determination</a:t>
            </a:r>
            <a:r>
              <a:rPr lang="en-US" sz="4000" b="1" dirty="0">
                <a:solidFill>
                  <a:srgbClr val="FFC000"/>
                </a:solidFill>
                <a:latin typeface="Helvetica"/>
                <a:cs typeface="Helvetica"/>
              </a:rPr>
              <a:t> </a:t>
            </a:r>
            <a:r>
              <a:rPr lang="en-US" sz="4000" b="1" dirty="0">
                <a:solidFill>
                  <a:schemeClr val="bg1"/>
                </a:solidFill>
                <a:latin typeface="Helvetica"/>
                <a:cs typeface="Helvetica"/>
              </a:rPr>
              <a:t>means that due to existing physical or site constraints the facility (e.g. a sidewalk) cannot be built to comply with the minimum accessibility requirements. </a:t>
            </a:r>
            <a:br>
              <a:rPr lang="en-US" sz="4000" b="1" dirty="0">
                <a:solidFill>
                  <a:schemeClr val="bg1"/>
                </a:solidFill>
                <a:latin typeface="Helvetica"/>
                <a:cs typeface="Helvetica"/>
              </a:rPr>
            </a:br>
            <a:r>
              <a:rPr lang="en-US" sz="4000" b="1" dirty="0">
                <a:solidFill>
                  <a:schemeClr val="bg1"/>
                </a:solidFill>
                <a:latin typeface="Helvetica"/>
                <a:cs typeface="Helvetica"/>
              </a:rPr>
              <a:t>(Reference: ADAAG; 4.1.6, (1), (j))</a:t>
            </a:r>
          </a:p>
        </p:txBody>
      </p:sp>
      <p:pic>
        <p:nvPicPr>
          <p:cNvPr id="15" name="Picture 14" descr="ADA-Form-w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848" y="904390"/>
            <a:ext cx="1489364" cy="1489364"/>
          </a:xfrm>
          <a:prstGeom prst="rect">
            <a:avLst/>
          </a:prstGeom>
        </p:spPr>
      </p:pic>
    </p:spTree>
    <p:extLst>
      <p:ext uri="{BB962C8B-B14F-4D97-AF65-F5344CB8AC3E}">
        <p14:creationId xmlns:p14="http://schemas.microsoft.com/office/powerpoint/2010/main" val="9761670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7697"/>
            <a:ext cx="12192000" cy="68580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53915" y="566456"/>
            <a:ext cx="11222388" cy="252772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60279" y="3428129"/>
            <a:ext cx="11231418" cy="3183568"/>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139104" y="900402"/>
            <a:ext cx="9333760" cy="1560452"/>
          </a:xfrm>
        </p:spPr>
        <p:txBody>
          <a:bodyPr>
            <a:noAutofit/>
          </a:bodyPr>
          <a:lstStyle/>
          <a:p>
            <a:pPr algn="l">
              <a:lnSpc>
                <a:spcPct val="100000"/>
              </a:lnSpc>
            </a:pPr>
            <a:r>
              <a:rPr lang="en-US" sz="4800" b="1" dirty="0">
                <a:solidFill>
                  <a:schemeClr val="bg1"/>
                </a:solidFill>
                <a:latin typeface="Helvetica"/>
                <a:cs typeface="Helvetica"/>
              </a:rPr>
              <a:t>What is </a:t>
            </a:r>
            <a:r>
              <a:rPr lang="en-US" sz="4800" b="1" dirty="0" smtClean="0">
                <a:solidFill>
                  <a:schemeClr val="bg1"/>
                </a:solidFill>
                <a:latin typeface="Helvetica"/>
                <a:cs typeface="Helvetica"/>
              </a:rPr>
              <a:t>KYTC’s </a:t>
            </a:r>
            <a:r>
              <a:rPr lang="en-US" sz="4800" b="1" i="1" dirty="0" smtClean="0">
                <a:solidFill>
                  <a:schemeClr val="accent4"/>
                </a:solidFill>
                <a:latin typeface="Helvetica"/>
                <a:cs typeface="Helvetica"/>
              </a:rPr>
              <a:t>ADA </a:t>
            </a:r>
            <a:r>
              <a:rPr lang="en-US" sz="4800" b="1" i="1" dirty="0">
                <a:solidFill>
                  <a:schemeClr val="accent4"/>
                </a:solidFill>
                <a:latin typeface="Helvetica"/>
                <a:cs typeface="Helvetica"/>
              </a:rPr>
              <a:t>Statement of </a:t>
            </a:r>
            <a:r>
              <a:rPr lang="en-US" sz="4800" b="1" i="1" dirty="0" smtClean="0">
                <a:solidFill>
                  <a:schemeClr val="accent4"/>
                </a:solidFill>
                <a:latin typeface="Helvetica"/>
                <a:cs typeface="Helvetica"/>
              </a:rPr>
              <a:t>Technical </a:t>
            </a:r>
            <a:r>
              <a:rPr lang="en-US" sz="4800" b="1" i="1" dirty="0">
                <a:solidFill>
                  <a:schemeClr val="accent4"/>
                </a:solidFill>
                <a:latin typeface="Helvetica"/>
                <a:cs typeface="Helvetica"/>
              </a:rPr>
              <a:t>Infeasibility</a:t>
            </a:r>
            <a:r>
              <a:rPr lang="en-US" sz="4800" b="1" dirty="0">
                <a:solidFill>
                  <a:schemeClr val="bg1"/>
                </a:solidFill>
                <a:latin typeface="Helvetica"/>
                <a:cs typeface="Helvetica"/>
              </a:rPr>
              <a:t>?</a:t>
            </a:r>
          </a:p>
        </p:txBody>
      </p:sp>
      <p:pic>
        <p:nvPicPr>
          <p:cNvPr id="15" name="Picture 14" descr="ADA-Form-w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848" y="904390"/>
            <a:ext cx="1489364" cy="1489364"/>
          </a:xfrm>
          <a:prstGeom prst="rect">
            <a:avLst/>
          </a:prstGeom>
        </p:spPr>
      </p:pic>
      <p:sp>
        <p:nvSpPr>
          <p:cNvPr id="12" name="Title 1"/>
          <p:cNvSpPr txBox="1">
            <a:spLocks/>
          </p:cNvSpPr>
          <p:nvPr/>
        </p:nvSpPr>
        <p:spPr>
          <a:xfrm>
            <a:off x="867563" y="4593407"/>
            <a:ext cx="9237017" cy="92532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4800" b="1" dirty="0">
                <a:solidFill>
                  <a:schemeClr val="bg1"/>
                </a:solidFill>
                <a:latin typeface="Helvetica"/>
                <a:cs typeface="Helvetica"/>
              </a:rPr>
              <a:t>The Form &amp; Instruction Page are Available Online.</a:t>
            </a:r>
          </a:p>
          <a:p>
            <a:pPr algn="l">
              <a:lnSpc>
                <a:spcPct val="100000"/>
              </a:lnSpc>
            </a:pPr>
            <a:r>
              <a:rPr lang="en-US" sz="3600" b="1" dirty="0">
                <a:solidFill>
                  <a:schemeClr val="bg1"/>
                </a:solidFill>
                <a:latin typeface="Helvetica"/>
                <a:cs typeface="Helvetica"/>
              </a:rPr>
              <a:t>Go to www.</a:t>
            </a:r>
          </a:p>
        </p:txBody>
      </p:sp>
    </p:spTree>
    <p:extLst>
      <p:ext uri="{BB962C8B-B14F-4D97-AF65-F5344CB8AC3E}">
        <p14:creationId xmlns:p14="http://schemas.microsoft.com/office/powerpoint/2010/main" val="35878952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7697"/>
            <a:ext cx="12192000" cy="68580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453915" y="566456"/>
            <a:ext cx="11222388" cy="252772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itle 1"/>
          <p:cNvSpPr txBox="1">
            <a:spLocks/>
          </p:cNvSpPr>
          <p:nvPr/>
        </p:nvSpPr>
        <p:spPr>
          <a:xfrm>
            <a:off x="2139103" y="900402"/>
            <a:ext cx="9237017" cy="15604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4800" b="1" dirty="0">
                <a:solidFill>
                  <a:schemeClr val="bg1"/>
                </a:solidFill>
                <a:latin typeface="Helvetica"/>
                <a:cs typeface="Helvetica"/>
              </a:rPr>
              <a:t>What is the purpose of the </a:t>
            </a:r>
            <a:r>
              <a:rPr lang="en-US" sz="4800" b="1" i="1" dirty="0">
                <a:solidFill>
                  <a:schemeClr val="accent4"/>
                </a:solidFill>
                <a:latin typeface="Helvetica"/>
                <a:cs typeface="Helvetica"/>
              </a:rPr>
              <a:t>ADA Statement of </a:t>
            </a:r>
            <a:br>
              <a:rPr lang="en-US" sz="4800" b="1" i="1" dirty="0">
                <a:solidFill>
                  <a:schemeClr val="accent4"/>
                </a:solidFill>
                <a:latin typeface="Helvetica"/>
                <a:cs typeface="Helvetica"/>
              </a:rPr>
            </a:br>
            <a:r>
              <a:rPr lang="en-US" sz="4800" b="1" i="1" dirty="0">
                <a:solidFill>
                  <a:schemeClr val="accent4"/>
                </a:solidFill>
                <a:latin typeface="Helvetica"/>
                <a:cs typeface="Helvetica"/>
              </a:rPr>
              <a:t>Technical Infeasibility</a:t>
            </a:r>
            <a:r>
              <a:rPr lang="en-US" sz="4800" b="1" dirty="0">
                <a:solidFill>
                  <a:schemeClr val="bg1"/>
                </a:solidFill>
                <a:latin typeface="Helvetica"/>
                <a:cs typeface="Helvetica"/>
              </a:rPr>
              <a:t>?</a:t>
            </a:r>
          </a:p>
        </p:txBody>
      </p:sp>
      <p:pic>
        <p:nvPicPr>
          <p:cNvPr id="22" name="Picture 21" descr="ADA-Form-w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848" y="904390"/>
            <a:ext cx="1489364" cy="1489364"/>
          </a:xfrm>
          <a:prstGeom prst="rect">
            <a:avLst/>
          </a:prstGeom>
        </p:spPr>
      </p:pic>
      <p:sp>
        <p:nvSpPr>
          <p:cNvPr id="23" name="Rectangle 22"/>
          <p:cNvSpPr/>
          <p:nvPr/>
        </p:nvSpPr>
        <p:spPr>
          <a:xfrm>
            <a:off x="454121" y="3325090"/>
            <a:ext cx="11222183" cy="608062"/>
          </a:xfrm>
          <a:prstGeom prst="rect">
            <a:avLst/>
          </a:prstGeom>
          <a:solidFill>
            <a:srgbClr val="1817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936609" y="3281043"/>
            <a:ext cx="2550117" cy="646331"/>
          </a:xfrm>
          <a:prstGeom prst="rect">
            <a:avLst/>
          </a:prstGeom>
        </p:spPr>
        <p:txBody>
          <a:bodyPr wrap="square">
            <a:spAutoFit/>
          </a:bodyPr>
          <a:lstStyle/>
          <a:p>
            <a:r>
              <a:rPr lang="en-US" sz="3600" dirty="0">
                <a:solidFill>
                  <a:schemeClr val="bg1"/>
                </a:solidFill>
                <a:latin typeface="Helvetica Light"/>
                <a:cs typeface="Helvetica Light"/>
              </a:rPr>
              <a:t>PURPOSE</a:t>
            </a:r>
          </a:p>
        </p:txBody>
      </p:sp>
      <p:sp>
        <p:nvSpPr>
          <p:cNvPr id="15" name="Oval 14"/>
          <p:cNvSpPr/>
          <p:nvPr/>
        </p:nvSpPr>
        <p:spPr>
          <a:xfrm>
            <a:off x="3283275" y="3376408"/>
            <a:ext cx="495941" cy="495941"/>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3320917" y="3297790"/>
            <a:ext cx="733509" cy="646331"/>
          </a:xfrm>
          <a:prstGeom prst="rect">
            <a:avLst/>
          </a:prstGeom>
        </p:spPr>
        <p:txBody>
          <a:bodyPr wrap="square">
            <a:spAutoFit/>
          </a:bodyPr>
          <a:lstStyle/>
          <a:p>
            <a:r>
              <a:rPr lang="en-US" sz="3600" b="1" dirty="0">
                <a:latin typeface="Helvetica"/>
                <a:cs typeface="Helvetica"/>
              </a:rPr>
              <a:t>1</a:t>
            </a:r>
          </a:p>
        </p:txBody>
      </p:sp>
      <p:sp>
        <p:nvSpPr>
          <p:cNvPr id="24" name="Rectangle 23"/>
          <p:cNvSpPr/>
          <p:nvPr/>
        </p:nvSpPr>
        <p:spPr>
          <a:xfrm>
            <a:off x="460279" y="4094787"/>
            <a:ext cx="11231418" cy="2516909"/>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itle 1"/>
          <p:cNvSpPr txBox="1">
            <a:spLocks/>
          </p:cNvSpPr>
          <p:nvPr/>
        </p:nvSpPr>
        <p:spPr>
          <a:xfrm>
            <a:off x="867563" y="4300538"/>
            <a:ext cx="10090950" cy="149310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4800" b="1" dirty="0">
                <a:solidFill>
                  <a:schemeClr val="bg1"/>
                </a:solidFill>
                <a:latin typeface="Helvetica"/>
                <a:cs typeface="Helvetica"/>
              </a:rPr>
              <a:t>To Document ADA Statement of Technical Infeasibility </a:t>
            </a:r>
          </a:p>
        </p:txBody>
      </p:sp>
    </p:spTree>
    <p:extLst>
      <p:ext uri="{BB962C8B-B14F-4D97-AF65-F5344CB8AC3E}">
        <p14:creationId xmlns:p14="http://schemas.microsoft.com/office/powerpoint/2010/main" val="30696995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Americans with Disabilities Act</a:t>
            </a:r>
            <a:endParaRPr lang="en-US" dirty="0"/>
          </a:p>
        </p:txBody>
      </p:sp>
      <p:sp>
        <p:nvSpPr>
          <p:cNvPr id="4" name="Content Placeholder 3"/>
          <p:cNvSpPr>
            <a:spLocks noGrp="1"/>
          </p:cNvSpPr>
          <p:nvPr>
            <p:ph idx="1"/>
          </p:nvPr>
        </p:nvSpPr>
        <p:spPr/>
        <p:txBody>
          <a:bodyPr>
            <a:normAutofit fontScale="92500" lnSpcReduction="20000"/>
          </a:bodyPr>
          <a:lstStyle/>
          <a:p>
            <a:r>
              <a:rPr lang="en-US" sz="3500" dirty="0" smtClean="0"/>
              <a:t>Five Titles</a:t>
            </a:r>
          </a:p>
          <a:p>
            <a:pPr lvl="1"/>
            <a:r>
              <a:rPr lang="en-US" sz="3000" dirty="0" smtClean="0"/>
              <a:t>Title I: Employment</a:t>
            </a:r>
          </a:p>
          <a:p>
            <a:pPr lvl="1"/>
            <a:r>
              <a:rPr lang="en-US" sz="3000" dirty="0" smtClean="0"/>
              <a:t>Title II: Public Entities</a:t>
            </a:r>
          </a:p>
          <a:p>
            <a:pPr lvl="1"/>
            <a:r>
              <a:rPr lang="en-US" sz="3000" dirty="0" smtClean="0"/>
              <a:t>Title III: Public Accommodations</a:t>
            </a:r>
          </a:p>
          <a:p>
            <a:pPr lvl="1"/>
            <a:r>
              <a:rPr lang="en-US" sz="3000" dirty="0" smtClean="0"/>
              <a:t>Title IV: Telecommunications</a:t>
            </a:r>
          </a:p>
          <a:p>
            <a:pPr lvl="1"/>
            <a:r>
              <a:rPr lang="en-US" sz="3000" dirty="0" smtClean="0"/>
              <a:t>Title V: Miscellaneous Provisions</a:t>
            </a:r>
          </a:p>
          <a:p>
            <a:endParaRPr lang="en-US" dirty="0"/>
          </a:p>
        </p:txBody>
      </p:sp>
    </p:spTree>
    <p:extLst>
      <p:ext uri="{BB962C8B-B14F-4D97-AF65-F5344CB8AC3E}">
        <p14:creationId xmlns:p14="http://schemas.microsoft.com/office/powerpoint/2010/main" val="29349939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7697"/>
            <a:ext cx="12192000" cy="68580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453915" y="566456"/>
            <a:ext cx="11222388" cy="252772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itle 1"/>
          <p:cNvSpPr txBox="1">
            <a:spLocks/>
          </p:cNvSpPr>
          <p:nvPr/>
        </p:nvSpPr>
        <p:spPr>
          <a:xfrm>
            <a:off x="2139103" y="900402"/>
            <a:ext cx="9237017" cy="15604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4800" b="1" dirty="0">
                <a:solidFill>
                  <a:schemeClr val="bg1"/>
                </a:solidFill>
                <a:latin typeface="Helvetica"/>
                <a:cs typeface="Helvetica"/>
              </a:rPr>
              <a:t>What is the purpose of the </a:t>
            </a:r>
            <a:r>
              <a:rPr lang="en-US" sz="4800" b="1" i="1" dirty="0">
                <a:solidFill>
                  <a:schemeClr val="accent4"/>
                </a:solidFill>
                <a:latin typeface="Helvetica"/>
                <a:cs typeface="Helvetica"/>
              </a:rPr>
              <a:t>ADA Statement of </a:t>
            </a:r>
            <a:br>
              <a:rPr lang="en-US" sz="4800" b="1" i="1" dirty="0">
                <a:solidFill>
                  <a:schemeClr val="accent4"/>
                </a:solidFill>
                <a:latin typeface="Helvetica"/>
                <a:cs typeface="Helvetica"/>
              </a:rPr>
            </a:br>
            <a:r>
              <a:rPr lang="en-US" sz="4800" b="1" i="1" dirty="0">
                <a:solidFill>
                  <a:schemeClr val="accent4"/>
                </a:solidFill>
                <a:latin typeface="Helvetica"/>
                <a:cs typeface="Helvetica"/>
              </a:rPr>
              <a:t>Technical Infeasibility</a:t>
            </a:r>
            <a:r>
              <a:rPr lang="en-US" sz="4800" b="1" dirty="0">
                <a:solidFill>
                  <a:schemeClr val="bg1"/>
                </a:solidFill>
                <a:latin typeface="Helvetica"/>
                <a:cs typeface="Helvetica"/>
              </a:rPr>
              <a:t>?</a:t>
            </a:r>
          </a:p>
        </p:txBody>
      </p:sp>
      <p:pic>
        <p:nvPicPr>
          <p:cNvPr id="22" name="Picture 21" descr="ADA-Form-w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848" y="904390"/>
            <a:ext cx="1489364" cy="1489364"/>
          </a:xfrm>
          <a:prstGeom prst="rect">
            <a:avLst/>
          </a:prstGeom>
        </p:spPr>
      </p:pic>
      <p:sp>
        <p:nvSpPr>
          <p:cNvPr id="23" name="Rectangle 22"/>
          <p:cNvSpPr/>
          <p:nvPr/>
        </p:nvSpPr>
        <p:spPr>
          <a:xfrm>
            <a:off x="454121" y="3325090"/>
            <a:ext cx="11222183" cy="608062"/>
          </a:xfrm>
          <a:prstGeom prst="rect">
            <a:avLst/>
          </a:prstGeom>
          <a:solidFill>
            <a:srgbClr val="1817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936609" y="3281043"/>
            <a:ext cx="2550117" cy="646331"/>
          </a:xfrm>
          <a:prstGeom prst="rect">
            <a:avLst/>
          </a:prstGeom>
        </p:spPr>
        <p:txBody>
          <a:bodyPr wrap="square">
            <a:spAutoFit/>
          </a:bodyPr>
          <a:lstStyle/>
          <a:p>
            <a:r>
              <a:rPr lang="en-US" sz="3600" dirty="0">
                <a:solidFill>
                  <a:schemeClr val="bg1"/>
                </a:solidFill>
                <a:latin typeface="Helvetica Light"/>
                <a:cs typeface="Helvetica Light"/>
              </a:rPr>
              <a:t>PURPOSE</a:t>
            </a:r>
          </a:p>
        </p:txBody>
      </p:sp>
      <p:sp>
        <p:nvSpPr>
          <p:cNvPr id="15" name="Oval 14"/>
          <p:cNvSpPr/>
          <p:nvPr/>
        </p:nvSpPr>
        <p:spPr>
          <a:xfrm>
            <a:off x="3283275" y="3376408"/>
            <a:ext cx="495941" cy="495941"/>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3320917" y="3297790"/>
            <a:ext cx="733509" cy="646331"/>
          </a:xfrm>
          <a:prstGeom prst="rect">
            <a:avLst/>
          </a:prstGeom>
        </p:spPr>
        <p:txBody>
          <a:bodyPr wrap="square">
            <a:spAutoFit/>
          </a:bodyPr>
          <a:lstStyle/>
          <a:p>
            <a:r>
              <a:rPr lang="en-US" sz="3600" b="1" dirty="0">
                <a:latin typeface="Helvetica"/>
                <a:cs typeface="Helvetica"/>
              </a:rPr>
              <a:t>2</a:t>
            </a:r>
          </a:p>
        </p:txBody>
      </p:sp>
      <p:sp>
        <p:nvSpPr>
          <p:cNvPr id="24" name="Rectangle 23"/>
          <p:cNvSpPr/>
          <p:nvPr/>
        </p:nvSpPr>
        <p:spPr>
          <a:xfrm>
            <a:off x="460279" y="4094787"/>
            <a:ext cx="11231418" cy="2516909"/>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itle 1"/>
          <p:cNvSpPr txBox="1">
            <a:spLocks/>
          </p:cNvSpPr>
          <p:nvPr/>
        </p:nvSpPr>
        <p:spPr>
          <a:xfrm>
            <a:off x="867563" y="4300538"/>
            <a:ext cx="10824134" cy="149310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4800" b="1" dirty="0">
                <a:solidFill>
                  <a:schemeClr val="bg1"/>
                </a:solidFill>
                <a:latin typeface="Helvetica"/>
                <a:cs typeface="Helvetica"/>
              </a:rPr>
              <a:t>To Assist Engineers with a Technical Infeasibility Determination</a:t>
            </a:r>
          </a:p>
        </p:txBody>
      </p:sp>
    </p:spTree>
    <p:extLst>
      <p:ext uri="{BB962C8B-B14F-4D97-AF65-F5344CB8AC3E}">
        <p14:creationId xmlns:p14="http://schemas.microsoft.com/office/powerpoint/2010/main" val="36250376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DA Statement of Technical Infeasibility 10.18.16_Final.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9474" y="416235"/>
            <a:ext cx="3319089" cy="5466733"/>
          </a:xfrm>
          <a:prstGeom prst="rect">
            <a:avLst/>
          </a:prstGeom>
        </p:spPr>
      </p:pic>
      <p:sp>
        <p:nvSpPr>
          <p:cNvPr id="43" name="Rectangle 42"/>
          <p:cNvSpPr/>
          <p:nvPr/>
        </p:nvSpPr>
        <p:spPr>
          <a:xfrm>
            <a:off x="453916" y="566456"/>
            <a:ext cx="4207328" cy="252772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itle 1"/>
          <p:cNvSpPr txBox="1">
            <a:spLocks/>
          </p:cNvSpPr>
          <p:nvPr/>
        </p:nvSpPr>
        <p:spPr>
          <a:xfrm>
            <a:off x="1658564" y="1161267"/>
            <a:ext cx="7127670" cy="15604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4000" b="1" dirty="0">
                <a:solidFill>
                  <a:schemeClr val="bg1"/>
                </a:solidFill>
                <a:latin typeface="Helvetica"/>
                <a:cs typeface="Helvetica"/>
              </a:rPr>
              <a:t>THE FORM</a:t>
            </a:r>
          </a:p>
        </p:txBody>
      </p:sp>
      <p:pic>
        <p:nvPicPr>
          <p:cNvPr id="45" name="Picture 44" descr="ADA-Form-w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848" y="1407296"/>
            <a:ext cx="986457" cy="986457"/>
          </a:xfrm>
          <a:prstGeom prst="rect">
            <a:avLst/>
          </a:prstGeom>
        </p:spPr>
      </p:pic>
      <p:sp>
        <p:nvSpPr>
          <p:cNvPr id="46" name="Title 1"/>
          <p:cNvSpPr txBox="1">
            <a:spLocks/>
          </p:cNvSpPr>
          <p:nvPr/>
        </p:nvSpPr>
        <p:spPr>
          <a:xfrm>
            <a:off x="453916" y="4908485"/>
            <a:ext cx="9237017" cy="92532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3000" b="1" dirty="0">
                <a:latin typeface="Helvetica"/>
                <a:cs typeface="Helvetica"/>
              </a:rPr>
              <a:t>Available In A Digital </a:t>
            </a:r>
          </a:p>
          <a:p>
            <a:pPr algn="l">
              <a:lnSpc>
                <a:spcPct val="100000"/>
              </a:lnSpc>
            </a:pPr>
            <a:r>
              <a:rPr lang="en-US" sz="3000" b="1" dirty="0">
                <a:latin typeface="Helvetica"/>
                <a:cs typeface="Helvetica"/>
              </a:rPr>
              <a:t>Format Or a Printable</a:t>
            </a:r>
          </a:p>
          <a:p>
            <a:pPr algn="l">
              <a:lnSpc>
                <a:spcPct val="100000"/>
              </a:lnSpc>
            </a:pPr>
            <a:r>
              <a:rPr lang="en-US" sz="3000" b="1" dirty="0">
                <a:latin typeface="Helvetica"/>
                <a:cs typeface="Helvetica"/>
              </a:rPr>
              <a:t>Hard Copy</a:t>
            </a:r>
          </a:p>
          <a:p>
            <a:pPr algn="l">
              <a:lnSpc>
                <a:spcPct val="100000"/>
              </a:lnSpc>
            </a:pPr>
            <a:endParaRPr lang="en-US" sz="3600" b="1" dirty="0">
              <a:latin typeface="Helvetica"/>
              <a:cs typeface="Helvetica"/>
            </a:endParaRPr>
          </a:p>
          <a:p>
            <a:pPr algn="l">
              <a:lnSpc>
                <a:spcPct val="100000"/>
              </a:lnSpc>
            </a:pPr>
            <a:r>
              <a:rPr lang="en-US" sz="3000" b="1" dirty="0">
                <a:latin typeface="Helvetica"/>
                <a:cs typeface="Helvetica"/>
              </a:rPr>
              <a:t>Self Explanatory</a:t>
            </a:r>
          </a:p>
        </p:txBody>
      </p:sp>
      <p:pic>
        <p:nvPicPr>
          <p:cNvPr id="2" name="Picture 1" descr="ADA Statement of Technical Infeasibility 10.18.16_Final.pd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53928" y="417871"/>
            <a:ext cx="3288246" cy="5415935"/>
          </a:xfrm>
          <a:prstGeom prst="rect">
            <a:avLst/>
          </a:prstGeom>
        </p:spPr>
      </p:pic>
    </p:spTree>
    <p:extLst>
      <p:ext uri="{BB962C8B-B14F-4D97-AF65-F5344CB8AC3E}">
        <p14:creationId xmlns:p14="http://schemas.microsoft.com/office/powerpoint/2010/main" val="20255083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529304" y="3487176"/>
            <a:ext cx="7746180" cy="3297082"/>
          </a:xfrm>
          <a:prstGeom prst="rect">
            <a:avLst/>
          </a:prstGeom>
          <a:solidFill>
            <a:schemeClr val="accent4">
              <a:lumMod val="60000"/>
              <a:lumOff val="40000"/>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04648" y="81935"/>
            <a:ext cx="7505290" cy="6661355"/>
          </a:xfrm>
          <a:prstGeom prst="rect">
            <a:avLst/>
          </a:prstGeom>
          <a:solidFill>
            <a:schemeClr val="accent4">
              <a:lumMod val="60000"/>
              <a:lumOff val="40000"/>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ADA Statement of Technical Infeasibility 10.18.16_Fina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579" y="364553"/>
            <a:ext cx="8409221" cy="13850482"/>
          </a:xfrm>
          <a:prstGeom prst="rect">
            <a:avLst/>
          </a:prstGeom>
        </p:spPr>
      </p:pic>
      <p:pic>
        <p:nvPicPr>
          <p:cNvPr id="10" name="Picture 9" descr="ADA Statement of Technical Infeasibility 10.18.16_Final.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3928" y="417871"/>
            <a:ext cx="3288246" cy="5415935"/>
          </a:xfrm>
          <a:prstGeom prst="rect">
            <a:avLst/>
          </a:prstGeom>
        </p:spPr>
      </p:pic>
      <p:sp>
        <p:nvSpPr>
          <p:cNvPr id="8" name="Rectangle 7"/>
          <p:cNvSpPr/>
          <p:nvPr/>
        </p:nvSpPr>
        <p:spPr>
          <a:xfrm>
            <a:off x="696452" y="1384710"/>
            <a:ext cx="3949290" cy="180258"/>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825999" y="1381433"/>
            <a:ext cx="3277419" cy="175341"/>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93173" y="1763253"/>
            <a:ext cx="3125021" cy="162232"/>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937819" y="1763253"/>
            <a:ext cx="4165600" cy="162232"/>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036530" y="2156542"/>
            <a:ext cx="158956" cy="154038"/>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762091" y="2153265"/>
            <a:ext cx="158956" cy="154038"/>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673508" y="2423651"/>
            <a:ext cx="5430686" cy="165508"/>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554838" y="2412178"/>
            <a:ext cx="1512529" cy="185173"/>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507612" y="2707147"/>
            <a:ext cx="4609691" cy="176980"/>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567948" y="2695674"/>
            <a:ext cx="1512529" cy="185173"/>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761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2"/>
                                        </p:tgtEl>
                                      </p:cBhvr>
                                    </p:animEffect>
                                    <p:set>
                                      <p:cBhvr>
                                        <p:cTn id="45" dur="1" fill="hold">
                                          <p:stCondLst>
                                            <p:cond delay="499"/>
                                          </p:stCondLst>
                                        </p:cTn>
                                        <p:tgtEl>
                                          <p:spTgt spid="12"/>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3"/>
                                        </p:tgtEl>
                                      </p:cBhvr>
                                    </p:animEffect>
                                    <p:set>
                                      <p:cBhvr>
                                        <p:cTn id="48" dur="1" fill="hold">
                                          <p:stCondLst>
                                            <p:cond delay="499"/>
                                          </p:stCondLst>
                                        </p:cTn>
                                        <p:tgtEl>
                                          <p:spTgt spid="13"/>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5"/>
                                        </p:tgtEl>
                                      </p:cBhvr>
                                    </p:animEffect>
                                    <p:set>
                                      <p:cBhvr>
                                        <p:cTn id="54" dur="1" fill="hold">
                                          <p:stCondLst>
                                            <p:cond delay="499"/>
                                          </p:stCondLst>
                                        </p:cTn>
                                        <p:tgtEl>
                                          <p:spTgt spid="15"/>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9"/>
                                        </p:tgtEl>
                                      </p:cBhvr>
                                    </p:animEffect>
                                    <p:set>
                                      <p:cBhvr>
                                        <p:cTn id="66" dur="1" fill="hold">
                                          <p:stCondLst>
                                            <p:cond delay="499"/>
                                          </p:stCondLst>
                                        </p:cTn>
                                        <p:tgtEl>
                                          <p:spTgt spid="1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500"/>
                                        <p:tgtEl>
                                          <p:spTgt spid="2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20"/>
                                        </p:tgtEl>
                                      </p:cBhvr>
                                    </p:animEffect>
                                    <p:set>
                                      <p:cBhvr>
                                        <p:cTn id="76" dur="1" fill="hold">
                                          <p:stCondLst>
                                            <p:cond delay="499"/>
                                          </p:stCondLst>
                                        </p:cTn>
                                        <p:tgtEl>
                                          <p:spTgt spid="20"/>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0" presetClass="path" presetSubtype="0" accel="50000" decel="50000" fill="hold" nodeType="clickEffect">
                                  <p:stCondLst>
                                    <p:cond delay="0"/>
                                  </p:stCondLst>
                                  <p:childTnLst>
                                    <p:animMotion origin="layout" path="M 0.00065 -0.04652 L 0.00469 -0.99953 " pathEditMode="relative" rAng="0" ptsTypes="AA">
                                      <p:cBhvr>
                                        <p:cTn id="80" dur="2000" fill="hold"/>
                                        <p:tgtEl>
                                          <p:spTgt spid="9"/>
                                        </p:tgtEl>
                                        <p:attrNameLst>
                                          <p:attrName>ppt_x</p:attrName>
                                          <p:attrName>ppt_y</p:attrName>
                                        </p:attrNameLst>
                                      </p:cBhvr>
                                      <p:rCtr x="195" y="-47662"/>
                                    </p:animMotion>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animBg="1"/>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p:cNvSpPr/>
          <p:nvPr/>
        </p:nvSpPr>
        <p:spPr>
          <a:xfrm>
            <a:off x="2906341" y="3392130"/>
            <a:ext cx="294967" cy="270387"/>
          </a:xfrm>
          <a:custGeom>
            <a:avLst/>
            <a:gdLst>
              <a:gd name="connsiteX0" fmla="*/ 0 w 294967"/>
              <a:gd name="connsiteY0" fmla="*/ 0 h 270387"/>
              <a:gd name="connsiteX1" fmla="*/ 294967 w 294967"/>
              <a:gd name="connsiteY1" fmla="*/ 0 h 270387"/>
              <a:gd name="connsiteX2" fmla="*/ 221225 w 294967"/>
              <a:gd name="connsiteY2" fmla="*/ 270387 h 270387"/>
              <a:gd name="connsiteX3" fmla="*/ 81935 w 294967"/>
              <a:gd name="connsiteY3" fmla="*/ 270387 h 270387"/>
              <a:gd name="connsiteX4" fmla="*/ 0 w 294967"/>
              <a:gd name="connsiteY4" fmla="*/ 0 h 27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967" h="270387">
                <a:moveTo>
                  <a:pt x="0" y="0"/>
                </a:moveTo>
                <a:lnTo>
                  <a:pt x="294967" y="0"/>
                </a:lnTo>
                <a:lnTo>
                  <a:pt x="221225" y="270387"/>
                </a:lnTo>
                <a:lnTo>
                  <a:pt x="81935" y="270387"/>
                </a:lnTo>
                <a:lnTo>
                  <a:pt x="0" y="0"/>
                </a:lnTo>
                <a:close/>
              </a:path>
            </a:pathLst>
          </a:cu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p:cNvSpPr/>
          <p:nvPr/>
        </p:nvSpPr>
        <p:spPr>
          <a:xfrm>
            <a:off x="2914535" y="4064000"/>
            <a:ext cx="286774" cy="245806"/>
          </a:xfrm>
          <a:custGeom>
            <a:avLst/>
            <a:gdLst>
              <a:gd name="connsiteX0" fmla="*/ 65548 w 286774"/>
              <a:gd name="connsiteY0" fmla="*/ 0 h 245806"/>
              <a:gd name="connsiteX1" fmla="*/ 196645 w 286774"/>
              <a:gd name="connsiteY1" fmla="*/ 8194 h 245806"/>
              <a:gd name="connsiteX2" fmla="*/ 286774 w 286774"/>
              <a:gd name="connsiteY2" fmla="*/ 245806 h 245806"/>
              <a:gd name="connsiteX3" fmla="*/ 0 w 286774"/>
              <a:gd name="connsiteY3" fmla="*/ 245806 h 245806"/>
              <a:gd name="connsiteX4" fmla="*/ 65548 w 286774"/>
              <a:gd name="connsiteY4" fmla="*/ 0 h 24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74" h="245806">
                <a:moveTo>
                  <a:pt x="65548" y="0"/>
                </a:moveTo>
                <a:lnTo>
                  <a:pt x="196645" y="8194"/>
                </a:lnTo>
                <a:lnTo>
                  <a:pt x="286774" y="245806"/>
                </a:lnTo>
                <a:lnTo>
                  <a:pt x="0" y="245806"/>
                </a:lnTo>
                <a:lnTo>
                  <a:pt x="65548" y="0"/>
                </a:lnTo>
                <a:close/>
              </a:path>
            </a:pathLst>
          </a:cu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4"/>
          <p:cNvSpPr/>
          <p:nvPr/>
        </p:nvSpPr>
        <p:spPr>
          <a:xfrm>
            <a:off x="4681064" y="4068916"/>
            <a:ext cx="286774" cy="245806"/>
          </a:xfrm>
          <a:custGeom>
            <a:avLst/>
            <a:gdLst>
              <a:gd name="connsiteX0" fmla="*/ 65548 w 286774"/>
              <a:gd name="connsiteY0" fmla="*/ 0 h 245806"/>
              <a:gd name="connsiteX1" fmla="*/ 196645 w 286774"/>
              <a:gd name="connsiteY1" fmla="*/ 8194 h 245806"/>
              <a:gd name="connsiteX2" fmla="*/ 286774 w 286774"/>
              <a:gd name="connsiteY2" fmla="*/ 245806 h 245806"/>
              <a:gd name="connsiteX3" fmla="*/ 0 w 286774"/>
              <a:gd name="connsiteY3" fmla="*/ 245806 h 245806"/>
              <a:gd name="connsiteX4" fmla="*/ 65548 w 286774"/>
              <a:gd name="connsiteY4" fmla="*/ 0 h 24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74" h="245806">
                <a:moveTo>
                  <a:pt x="65548" y="0"/>
                </a:moveTo>
                <a:lnTo>
                  <a:pt x="196645" y="8194"/>
                </a:lnTo>
                <a:lnTo>
                  <a:pt x="286774" y="245806"/>
                </a:lnTo>
                <a:lnTo>
                  <a:pt x="0" y="245806"/>
                </a:lnTo>
                <a:lnTo>
                  <a:pt x="65548" y="0"/>
                </a:lnTo>
                <a:close/>
              </a:path>
            </a:pathLst>
          </a:cu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15"/>
          <p:cNvSpPr/>
          <p:nvPr/>
        </p:nvSpPr>
        <p:spPr>
          <a:xfrm>
            <a:off x="8824633" y="4068916"/>
            <a:ext cx="286774" cy="245806"/>
          </a:xfrm>
          <a:custGeom>
            <a:avLst/>
            <a:gdLst>
              <a:gd name="connsiteX0" fmla="*/ 65548 w 286774"/>
              <a:gd name="connsiteY0" fmla="*/ 0 h 245806"/>
              <a:gd name="connsiteX1" fmla="*/ 196645 w 286774"/>
              <a:gd name="connsiteY1" fmla="*/ 8194 h 245806"/>
              <a:gd name="connsiteX2" fmla="*/ 286774 w 286774"/>
              <a:gd name="connsiteY2" fmla="*/ 245806 h 245806"/>
              <a:gd name="connsiteX3" fmla="*/ 0 w 286774"/>
              <a:gd name="connsiteY3" fmla="*/ 245806 h 245806"/>
              <a:gd name="connsiteX4" fmla="*/ 65548 w 286774"/>
              <a:gd name="connsiteY4" fmla="*/ 0 h 24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74" h="245806">
                <a:moveTo>
                  <a:pt x="65548" y="0"/>
                </a:moveTo>
                <a:lnTo>
                  <a:pt x="196645" y="8194"/>
                </a:lnTo>
                <a:lnTo>
                  <a:pt x="286774" y="245806"/>
                </a:lnTo>
                <a:lnTo>
                  <a:pt x="0" y="245806"/>
                </a:lnTo>
                <a:lnTo>
                  <a:pt x="65548" y="0"/>
                </a:lnTo>
                <a:close/>
              </a:path>
            </a:pathLst>
          </a:cu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reeform 16"/>
          <p:cNvSpPr/>
          <p:nvPr/>
        </p:nvSpPr>
        <p:spPr>
          <a:xfrm>
            <a:off x="4692715" y="3397047"/>
            <a:ext cx="294967" cy="270387"/>
          </a:xfrm>
          <a:custGeom>
            <a:avLst/>
            <a:gdLst>
              <a:gd name="connsiteX0" fmla="*/ 0 w 294967"/>
              <a:gd name="connsiteY0" fmla="*/ 0 h 270387"/>
              <a:gd name="connsiteX1" fmla="*/ 294967 w 294967"/>
              <a:gd name="connsiteY1" fmla="*/ 0 h 270387"/>
              <a:gd name="connsiteX2" fmla="*/ 221225 w 294967"/>
              <a:gd name="connsiteY2" fmla="*/ 270387 h 270387"/>
              <a:gd name="connsiteX3" fmla="*/ 81935 w 294967"/>
              <a:gd name="connsiteY3" fmla="*/ 270387 h 270387"/>
              <a:gd name="connsiteX4" fmla="*/ 0 w 294967"/>
              <a:gd name="connsiteY4" fmla="*/ 0 h 27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967" h="270387">
                <a:moveTo>
                  <a:pt x="0" y="0"/>
                </a:moveTo>
                <a:lnTo>
                  <a:pt x="294967" y="0"/>
                </a:lnTo>
                <a:lnTo>
                  <a:pt x="221225" y="270387"/>
                </a:lnTo>
                <a:lnTo>
                  <a:pt x="81935" y="270387"/>
                </a:lnTo>
                <a:lnTo>
                  <a:pt x="0" y="0"/>
                </a:lnTo>
                <a:close/>
              </a:path>
            </a:pathLst>
          </a:cu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17"/>
          <p:cNvSpPr/>
          <p:nvPr/>
        </p:nvSpPr>
        <p:spPr>
          <a:xfrm>
            <a:off x="6805560" y="3397046"/>
            <a:ext cx="294967" cy="270387"/>
          </a:xfrm>
          <a:custGeom>
            <a:avLst/>
            <a:gdLst>
              <a:gd name="connsiteX0" fmla="*/ 0 w 294967"/>
              <a:gd name="connsiteY0" fmla="*/ 0 h 270387"/>
              <a:gd name="connsiteX1" fmla="*/ 294967 w 294967"/>
              <a:gd name="connsiteY1" fmla="*/ 0 h 270387"/>
              <a:gd name="connsiteX2" fmla="*/ 221225 w 294967"/>
              <a:gd name="connsiteY2" fmla="*/ 270387 h 270387"/>
              <a:gd name="connsiteX3" fmla="*/ 81935 w 294967"/>
              <a:gd name="connsiteY3" fmla="*/ 270387 h 270387"/>
              <a:gd name="connsiteX4" fmla="*/ 0 w 294967"/>
              <a:gd name="connsiteY4" fmla="*/ 0 h 27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967" h="270387">
                <a:moveTo>
                  <a:pt x="0" y="0"/>
                </a:moveTo>
                <a:lnTo>
                  <a:pt x="294967" y="0"/>
                </a:lnTo>
                <a:lnTo>
                  <a:pt x="221225" y="270387"/>
                </a:lnTo>
                <a:lnTo>
                  <a:pt x="81935" y="270387"/>
                </a:lnTo>
                <a:lnTo>
                  <a:pt x="0" y="0"/>
                </a:lnTo>
                <a:close/>
              </a:path>
            </a:pathLst>
          </a:cu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Freeform 18"/>
          <p:cNvSpPr/>
          <p:nvPr/>
        </p:nvSpPr>
        <p:spPr>
          <a:xfrm>
            <a:off x="8804787" y="3397046"/>
            <a:ext cx="294967" cy="270387"/>
          </a:xfrm>
          <a:custGeom>
            <a:avLst/>
            <a:gdLst>
              <a:gd name="connsiteX0" fmla="*/ 0 w 294967"/>
              <a:gd name="connsiteY0" fmla="*/ 0 h 270387"/>
              <a:gd name="connsiteX1" fmla="*/ 294967 w 294967"/>
              <a:gd name="connsiteY1" fmla="*/ 0 h 270387"/>
              <a:gd name="connsiteX2" fmla="*/ 221225 w 294967"/>
              <a:gd name="connsiteY2" fmla="*/ 270387 h 270387"/>
              <a:gd name="connsiteX3" fmla="*/ 81935 w 294967"/>
              <a:gd name="connsiteY3" fmla="*/ 270387 h 270387"/>
              <a:gd name="connsiteX4" fmla="*/ 0 w 294967"/>
              <a:gd name="connsiteY4" fmla="*/ 0 h 27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967" h="270387">
                <a:moveTo>
                  <a:pt x="0" y="0"/>
                </a:moveTo>
                <a:lnTo>
                  <a:pt x="294967" y="0"/>
                </a:lnTo>
                <a:lnTo>
                  <a:pt x="221225" y="270387"/>
                </a:lnTo>
                <a:lnTo>
                  <a:pt x="81935" y="270387"/>
                </a:lnTo>
                <a:lnTo>
                  <a:pt x="0" y="0"/>
                </a:lnTo>
                <a:close/>
              </a:path>
            </a:pathLst>
          </a:cu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Freeform 19"/>
          <p:cNvSpPr/>
          <p:nvPr/>
        </p:nvSpPr>
        <p:spPr>
          <a:xfrm>
            <a:off x="6818671" y="4073832"/>
            <a:ext cx="286774" cy="245806"/>
          </a:xfrm>
          <a:custGeom>
            <a:avLst/>
            <a:gdLst>
              <a:gd name="connsiteX0" fmla="*/ 65548 w 286774"/>
              <a:gd name="connsiteY0" fmla="*/ 0 h 245806"/>
              <a:gd name="connsiteX1" fmla="*/ 196645 w 286774"/>
              <a:gd name="connsiteY1" fmla="*/ 8194 h 245806"/>
              <a:gd name="connsiteX2" fmla="*/ 286774 w 286774"/>
              <a:gd name="connsiteY2" fmla="*/ 245806 h 245806"/>
              <a:gd name="connsiteX3" fmla="*/ 0 w 286774"/>
              <a:gd name="connsiteY3" fmla="*/ 245806 h 245806"/>
              <a:gd name="connsiteX4" fmla="*/ 65548 w 286774"/>
              <a:gd name="connsiteY4" fmla="*/ 0 h 24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74" h="245806">
                <a:moveTo>
                  <a:pt x="65548" y="0"/>
                </a:moveTo>
                <a:lnTo>
                  <a:pt x="196645" y="8194"/>
                </a:lnTo>
                <a:lnTo>
                  <a:pt x="286774" y="245806"/>
                </a:lnTo>
                <a:lnTo>
                  <a:pt x="0" y="245806"/>
                </a:lnTo>
                <a:lnTo>
                  <a:pt x="65548" y="0"/>
                </a:lnTo>
                <a:close/>
              </a:path>
            </a:pathLst>
          </a:cu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reeform 20"/>
          <p:cNvSpPr/>
          <p:nvPr/>
        </p:nvSpPr>
        <p:spPr>
          <a:xfrm rot="16200000">
            <a:off x="6102555" y="4660490"/>
            <a:ext cx="286774" cy="245806"/>
          </a:xfrm>
          <a:custGeom>
            <a:avLst/>
            <a:gdLst>
              <a:gd name="connsiteX0" fmla="*/ 65548 w 286774"/>
              <a:gd name="connsiteY0" fmla="*/ 0 h 245806"/>
              <a:gd name="connsiteX1" fmla="*/ 196645 w 286774"/>
              <a:gd name="connsiteY1" fmla="*/ 8194 h 245806"/>
              <a:gd name="connsiteX2" fmla="*/ 286774 w 286774"/>
              <a:gd name="connsiteY2" fmla="*/ 245806 h 245806"/>
              <a:gd name="connsiteX3" fmla="*/ 0 w 286774"/>
              <a:gd name="connsiteY3" fmla="*/ 245806 h 245806"/>
              <a:gd name="connsiteX4" fmla="*/ 65548 w 286774"/>
              <a:gd name="connsiteY4" fmla="*/ 0 h 24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74" h="245806">
                <a:moveTo>
                  <a:pt x="65548" y="0"/>
                </a:moveTo>
                <a:lnTo>
                  <a:pt x="196645" y="8194"/>
                </a:lnTo>
                <a:lnTo>
                  <a:pt x="286774" y="245806"/>
                </a:lnTo>
                <a:lnTo>
                  <a:pt x="0" y="245806"/>
                </a:lnTo>
                <a:lnTo>
                  <a:pt x="65548" y="0"/>
                </a:lnTo>
                <a:close/>
              </a:path>
            </a:pathLst>
          </a:cu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Freeform 21"/>
          <p:cNvSpPr/>
          <p:nvPr/>
        </p:nvSpPr>
        <p:spPr>
          <a:xfrm rot="16200000">
            <a:off x="6107472" y="5391175"/>
            <a:ext cx="286774" cy="245806"/>
          </a:xfrm>
          <a:custGeom>
            <a:avLst/>
            <a:gdLst>
              <a:gd name="connsiteX0" fmla="*/ 65548 w 286774"/>
              <a:gd name="connsiteY0" fmla="*/ 0 h 245806"/>
              <a:gd name="connsiteX1" fmla="*/ 196645 w 286774"/>
              <a:gd name="connsiteY1" fmla="*/ 8194 h 245806"/>
              <a:gd name="connsiteX2" fmla="*/ 286774 w 286774"/>
              <a:gd name="connsiteY2" fmla="*/ 245806 h 245806"/>
              <a:gd name="connsiteX3" fmla="*/ 0 w 286774"/>
              <a:gd name="connsiteY3" fmla="*/ 245806 h 245806"/>
              <a:gd name="connsiteX4" fmla="*/ 65548 w 286774"/>
              <a:gd name="connsiteY4" fmla="*/ 0 h 24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74" h="245806">
                <a:moveTo>
                  <a:pt x="65548" y="0"/>
                </a:moveTo>
                <a:lnTo>
                  <a:pt x="196645" y="8194"/>
                </a:lnTo>
                <a:lnTo>
                  <a:pt x="286774" y="245806"/>
                </a:lnTo>
                <a:lnTo>
                  <a:pt x="0" y="245806"/>
                </a:lnTo>
                <a:lnTo>
                  <a:pt x="65548" y="0"/>
                </a:lnTo>
                <a:close/>
              </a:path>
            </a:pathLst>
          </a:cu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reeform 22"/>
          <p:cNvSpPr/>
          <p:nvPr/>
        </p:nvSpPr>
        <p:spPr>
          <a:xfrm rot="16200000">
            <a:off x="6113296" y="2772696"/>
            <a:ext cx="286774" cy="245806"/>
          </a:xfrm>
          <a:custGeom>
            <a:avLst/>
            <a:gdLst>
              <a:gd name="connsiteX0" fmla="*/ 65548 w 286774"/>
              <a:gd name="connsiteY0" fmla="*/ 0 h 245806"/>
              <a:gd name="connsiteX1" fmla="*/ 196645 w 286774"/>
              <a:gd name="connsiteY1" fmla="*/ 8194 h 245806"/>
              <a:gd name="connsiteX2" fmla="*/ 286774 w 286774"/>
              <a:gd name="connsiteY2" fmla="*/ 245806 h 245806"/>
              <a:gd name="connsiteX3" fmla="*/ 0 w 286774"/>
              <a:gd name="connsiteY3" fmla="*/ 245806 h 245806"/>
              <a:gd name="connsiteX4" fmla="*/ 65548 w 286774"/>
              <a:gd name="connsiteY4" fmla="*/ 0 h 24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74" h="245806">
                <a:moveTo>
                  <a:pt x="65548" y="0"/>
                </a:moveTo>
                <a:lnTo>
                  <a:pt x="196645" y="8194"/>
                </a:lnTo>
                <a:lnTo>
                  <a:pt x="286774" y="245806"/>
                </a:lnTo>
                <a:lnTo>
                  <a:pt x="0" y="245806"/>
                </a:lnTo>
                <a:lnTo>
                  <a:pt x="65548" y="0"/>
                </a:lnTo>
                <a:close/>
              </a:path>
            </a:pathLst>
          </a:cu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reeform 23"/>
          <p:cNvSpPr/>
          <p:nvPr/>
        </p:nvSpPr>
        <p:spPr>
          <a:xfrm rot="16200000">
            <a:off x="6110928" y="2065683"/>
            <a:ext cx="286774" cy="245806"/>
          </a:xfrm>
          <a:custGeom>
            <a:avLst/>
            <a:gdLst>
              <a:gd name="connsiteX0" fmla="*/ 65548 w 286774"/>
              <a:gd name="connsiteY0" fmla="*/ 0 h 245806"/>
              <a:gd name="connsiteX1" fmla="*/ 196645 w 286774"/>
              <a:gd name="connsiteY1" fmla="*/ 8194 h 245806"/>
              <a:gd name="connsiteX2" fmla="*/ 286774 w 286774"/>
              <a:gd name="connsiteY2" fmla="*/ 245806 h 245806"/>
              <a:gd name="connsiteX3" fmla="*/ 0 w 286774"/>
              <a:gd name="connsiteY3" fmla="*/ 245806 h 245806"/>
              <a:gd name="connsiteX4" fmla="*/ 65548 w 286774"/>
              <a:gd name="connsiteY4" fmla="*/ 0 h 24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74" h="245806">
                <a:moveTo>
                  <a:pt x="65548" y="0"/>
                </a:moveTo>
                <a:lnTo>
                  <a:pt x="196645" y="8194"/>
                </a:lnTo>
                <a:lnTo>
                  <a:pt x="286774" y="245806"/>
                </a:lnTo>
                <a:lnTo>
                  <a:pt x="0" y="245806"/>
                </a:lnTo>
                <a:lnTo>
                  <a:pt x="65548" y="0"/>
                </a:lnTo>
                <a:close/>
              </a:path>
            </a:pathLst>
          </a:cu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p:cNvSpPr/>
          <p:nvPr/>
        </p:nvSpPr>
        <p:spPr>
          <a:xfrm rot="5400000">
            <a:off x="5447251" y="2084438"/>
            <a:ext cx="286774" cy="245806"/>
          </a:xfrm>
          <a:custGeom>
            <a:avLst/>
            <a:gdLst>
              <a:gd name="connsiteX0" fmla="*/ 65548 w 286774"/>
              <a:gd name="connsiteY0" fmla="*/ 0 h 245806"/>
              <a:gd name="connsiteX1" fmla="*/ 196645 w 286774"/>
              <a:gd name="connsiteY1" fmla="*/ 8194 h 245806"/>
              <a:gd name="connsiteX2" fmla="*/ 286774 w 286774"/>
              <a:gd name="connsiteY2" fmla="*/ 245806 h 245806"/>
              <a:gd name="connsiteX3" fmla="*/ 0 w 286774"/>
              <a:gd name="connsiteY3" fmla="*/ 245806 h 245806"/>
              <a:gd name="connsiteX4" fmla="*/ 65548 w 286774"/>
              <a:gd name="connsiteY4" fmla="*/ 0 h 24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74" h="245806">
                <a:moveTo>
                  <a:pt x="65548" y="0"/>
                </a:moveTo>
                <a:lnTo>
                  <a:pt x="196645" y="8194"/>
                </a:lnTo>
                <a:lnTo>
                  <a:pt x="286774" y="245806"/>
                </a:lnTo>
                <a:lnTo>
                  <a:pt x="0" y="245806"/>
                </a:lnTo>
                <a:lnTo>
                  <a:pt x="65548" y="0"/>
                </a:lnTo>
                <a:close/>
              </a:path>
            </a:pathLst>
          </a:cu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reeform 25"/>
          <p:cNvSpPr/>
          <p:nvPr/>
        </p:nvSpPr>
        <p:spPr>
          <a:xfrm rot="5400000">
            <a:off x="5446341" y="2783437"/>
            <a:ext cx="286774" cy="245806"/>
          </a:xfrm>
          <a:custGeom>
            <a:avLst/>
            <a:gdLst>
              <a:gd name="connsiteX0" fmla="*/ 65548 w 286774"/>
              <a:gd name="connsiteY0" fmla="*/ 0 h 245806"/>
              <a:gd name="connsiteX1" fmla="*/ 196645 w 286774"/>
              <a:gd name="connsiteY1" fmla="*/ 8194 h 245806"/>
              <a:gd name="connsiteX2" fmla="*/ 286774 w 286774"/>
              <a:gd name="connsiteY2" fmla="*/ 245806 h 245806"/>
              <a:gd name="connsiteX3" fmla="*/ 0 w 286774"/>
              <a:gd name="connsiteY3" fmla="*/ 245806 h 245806"/>
              <a:gd name="connsiteX4" fmla="*/ 65548 w 286774"/>
              <a:gd name="connsiteY4" fmla="*/ 0 h 24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74" h="245806">
                <a:moveTo>
                  <a:pt x="65548" y="0"/>
                </a:moveTo>
                <a:lnTo>
                  <a:pt x="196645" y="8194"/>
                </a:lnTo>
                <a:lnTo>
                  <a:pt x="286774" y="245806"/>
                </a:lnTo>
                <a:lnTo>
                  <a:pt x="0" y="245806"/>
                </a:lnTo>
                <a:lnTo>
                  <a:pt x="65548" y="0"/>
                </a:lnTo>
                <a:close/>
              </a:path>
            </a:pathLst>
          </a:cu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Freeform 26"/>
          <p:cNvSpPr/>
          <p:nvPr/>
        </p:nvSpPr>
        <p:spPr>
          <a:xfrm rot="5400000">
            <a:off x="5437239" y="4672870"/>
            <a:ext cx="286774" cy="245806"/>
          </a:xfrm>
          <a:custGeom>
            <a:avLst/>
            <a:gdLst>
              <a:gd name="connsiteX0" fmla="*/ 65548 w 286774"/>
              <a:gd name="connsiteY0" fmla="*/ 0 h 245806"/>
              <a:gd name="connsiteX1" fmla="*/ 196645 w 286774"/>
              <a:gd name="connsiteY1" fmla="*/ 8194 h 245806"/>
              <a:gd name="connsiteX2" fmla="*/ 286774 w 286774"/>
              <a:gd name="connsiteY2" fmla="*/ 245806 h 245806"/>
              <a:gd name="connsiteX3" fmla="*/ 0 w 286774"/>
              <a:gd name="connsiteY3" fmla="*/ 245806 h 245806"/>
              <a:gd name="connsiteX4" fmla="*/ 65548 w 286774"/>
              <a:gd name="connsiteY4" fmla="*/ 0 h 24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74" h="245806">
                <a:moveTo>
                  <a:pt x="65548" y="0"/>
                </a:moveTo>
                <a:lnTo>
                  <a:pt x="196645" y="8194"/>
                </a:lnTo>
                <a:lnTo>
                  <a:pt x="286774" y="245806"/>
                </a:lnTo>
                <a:lnTo>
                  <a:pt x="0" y="245806"/>
                </a:lnTo>
                <a:lnTo>
                  <a:pt x="65548" y="0"/>
                </a:lnTo>
                <a:close/>
              </a:path>
            </a:pathLst>
          </a:cu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27"/>
          <p:cNvSpPr/>
          <p:nvPr/>
        </p:nvSpPr>
        <p:spPr>
          <a:xfrm rot="5400000">
            <a:off x="5433961" y="5410468"/>
            <a:ext cx="286774" cy="245806"/>
          </a:xfrm>
          <a:custGeom>
            <a:avLst/>
            <a:gdLst>
              <a:gd name="connsiteX0" fmla="*/ 65548 w 286774"/>
              <a:gd name="connsiteY0" fmla="*/ 0 h 245806"/>
              <a:gd name="connsiteX1" fmla="*/ 196645 w 286774"/>
              <a:gd name="connsiteY1" fmla="*/ 8194 h 245806"/>
              <a:gd name="connsiteX2" fmla="*/ 286774 w 286774"/>
              <a:gd name="connsiteY2" fmla="*/ 245806 h 245806"/>
              <a:gd name="connsiteX3" fmla="*/ 0 w 286774"/>
              <a:gd name="connsiteY3" fmla="*/ 245806 h 245806"/>
              <a:gd name="connsiteX4" fmla="*/ 65548 w 286774"/>
              <a:gd name="connsiteY4" fmla="*/ 0 h 24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74" h="245806">
                <a:moveTo>
                  <a:pt x="65548" y="0"/>
                </a:moveTo>
                <a:lnTo>
                  <a:pt x="196645" y="8194"/>
                </a:lnTo>
                <a:lnTo>
                  <a:pt x="286774" y="245806"/>
                </a:lnTo>
                <a:lnTo>
                  <a:pt x="0" y="245806"/>
                </a:lnTo>
                <a:lnTo>
                  <a:pt x="65548" y="0"/>
                </a:lnTo>
                <a:close/>
              </a:path>
            </a:pathLst>
          </a:cu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a:off x="5211420" y="4184650"/>
            <a:ext cx="336550" cy="342900"/>
          </a:xfrm>
          <a:custGeom>
            <a:avLst/>
            <a:gdLst>
              <a:gd name="connsiteX0" fmla="*/ 212725 w 336550"/>
              <a:gd name="connsiteY0" fmla="*/ 0 h 342900"/>
              <a:gd name="connsiteX1" fmla="*/ 336550 w 336550"/>
              <a:gd name="connsiteY1" fmla="*/ 92075 h 342900"/>
              <a:gd name="connsiteX2" fmla="*/ 234950 w 336550"/>
              <a:gd name="connsiteY2" fmla="*/ 342900 h 342900"/>
              <a:gd name="connsiteX3" fmla="*/ 0 w 336550"/>
              <a:gd name="connsiteY3" fmla="*/ 161925 h 342900"/>
              <a:gd name="connsiteX4" fmla="*/ 212725 w 336550"/>
              <a:gd name="connsiteY4" fmla="*/ 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550" h="342900">
                <a:moveTo>
                  <a:pt x="212725" y="0"/>
                </a:moveTo>
                <a:lnTo>
                  <a:pt x="336550" y="92075"/>
                </a:lnTo>
                <a:lnTo>
                  <a:pt x="234950" y="342900"/>
                </a:lnTo>
                <a:lnTo>
                  <a:pt x="0" y="161925"/>
                </a:lnTo>
                <a:lnTo>
                  <a:pt x="212725" y="0"/>
                </a:lnTo>
                <a:close/>
              </a:path>
            </a:pathLst>
          </a:cu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rot="16938352">
            <a:off x="6299200" y="4194175"/>
            <a:ext cx="336550" cy="342900"/>
          </a:xfrm>
          <a:custGeom>
            <a:avLst/>
            <a:gdLst>
              <a:gd name="connsiteX0" fmla="*/ 212725 w 336550"/>
              <a:gd name="connsiteY0" fmla="*/ 0 h 342900"/>
              <a:gd name="connsiteX1" fmla="*/ 336550 w 336550"/>
              <a:gd name="connsiteY1" fmla="*/ 92075 h 342900"/>
              <a:gd name="connsiteX2" fmla="*/ 234950 w 336550"/>
              <a:gd name="connsiteY2" fmla="*/ 342900 h 342900"/>
              <a:gd name="connsiteX3" fmla="*/ 0 w 336550"/>
              <a:gd name="connsiteY3" fmla="*/ 161925 h 342900"/>
              <a:gd name="connsiteX4" fmla="*/ 212725 w 336550"/>
              <a:gd name="connsiteY4" fmla="*/ 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550" h="342900">
                <a:moveTo>
                  <a:pt x="212725" y="0"/>
                </a:moveTo>
                <a:lnTo>
                  <a:pt x="336550" y="92075"/>
                </a:lnTo>
                <a:lnTo>
                  <a:pt x="234950" y="342900"/>
                </a:lnTo>
                <a:lnTo>
                  <a:pt x="0" y="161925"/>
                </a:lnTo>
                <a:lnTo>
                  <a:pt x="212725" y="0"/>
                </a:lnTo>
                <a:close/>
              </a:path>
            </a:pathLst>
          </a:cu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rot="10800000">
            <a:off x="6323027" y="3194050"/>
            <a:ext cx="336550" cy="342900"/>
          </a:xfrm>
          <a:custGeom>
            <a:avLst/>
            <a:gdLst>
              <a:gd name="connsiteX0" fmla="*/ 212725 w 336550"/>
              <a:gd name="connsiteY0" fmla="*/ 0 h 342900"/>
              <a:gd name="connsiteX1" fmla="*/ 336550 w 336550"/>
              <a:gd name="connsiteY1" fmla="*/ 92075 h 342900"/>
              <a:gd name="connsiteX2" fmla="*/ 234950 w 336550"/>
              <a:gd name="connsiteY2" fmla="*/ 342900 h 342900"/>
              <a:gd name="connsiteX3" fmla="*/ 0 w 336550"/>
              <a:gd name="connsiteY3" fmla="*/ 161925 h 342900"/>
              <a:gd name="connsiteX4" fmla="*/ 212725 w 336550"/>
              <a:gd name="connsiteY4" fmla="*/ 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550" h="342900">
                <a:moveTo>
                  <a:pt x="212725" y="0"/>
                </a:moveTo>
                <a:lnTo>
                  <a:pt x="336550" y="92075"/>
                </a:lnTo>
                <a:lnTo>
                  <a:pt x="234950" y="342900"/>
                </a:lnTo>
                <a:lnTo>
                  <a:pt x="0" y="161925"/>
                </a:lnTo>
                <a:lnTo>
                  <a:pt x="212725" y="0"/>
                </a:lnTo>
                <a:close/>
              </a:path>
            </a:pathLst>
          </a:cu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32"/>
          <p:cNvSpPr/>
          <p:nvPr/>
        </p:nvSpPr>
        <p:spPr>
          <a:xfrm rot="6230226">
            <a:off x="5214951" y="3181350"/>
            <a:ext cx="336550" cy="342900"/>
          </a:xfrm>
          <a:custGeom>
            <a:avLst/>
            <a:gdLst>
              <a:gd name="connsiteX0" fmla="*/ 212725 w 336550"/>
              <a:gd name="connsiteY0" fmla="*/ 0 h 342900"/>
              <a:gd name="connsiteX1" fmla="*/ 336550 w 336550"/>
              <a:gd name="connsiteY1" fmla="*/ 92075 h 342900"/>
              <a:gd name="connsiteX2" fmla="*/ 234950 w 336550"/>
              <a:gd name="connsiteY2" fmla="*/ 342900 h 342900"/>
              <a:gd name="connsiteX3" fmla="*/ 0 w 336550"/>
              <a:gd name="connsiteY3" fmla="*/ 161925 h 342900"/>
              <a:gd name="connsiteX4" fmla="*/ 212725 w 336550"/>
              <a:gd name="connsiteY4" fmla="*/ 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550" h="342900">
                <a:moveTo>
                  <a:pt x="212725" y="0"/>
                </a:moveTo>
                <a:lnTo>
                  <a:pt x="336550" y="92075"/>
                </a:lnTo>
                <a:lnTo>
                  <a:pt x="234950" y="342900"/>
                </a:lnTo>
                <a:lnTo>
                  <a:pt x="0" y="161925"/>
                </a:lnTo>
                <a:lnTo>
                  <a:pt x="212725" y="0"/>
                </a:lnTo>
                <a:close/>
              </a:path>
            </a:pathLst>
          </a:cu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DA Statement of Technical Infeasibility 10.18.16_Fina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31" y="637793"/>
            <a:ext cx="9848644" cy="16221298"/>
          </a:xfrm>
          <a:prstGeom prst="rect">
            <a:avLst/>
          </a:prstGeom>
        </p:spPr>
      </p:pic>
      <p:sp>
        <p:nvSpPr>
          <p:cNvPr id="4" name="Rectangle 3"/>
          <p:cNvSpPr/>
          <p:nvPr/>
        </p:nvSpPr>
        <p:spPr>
          <a:xfrm>
            <a:off x="1368326" y="1097935"/>
            <a:ext cx="1999223" cy="237613"/>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519953" y="1094658"/>
            <a:ext cx="3084047" cy="237613"/>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736740" y="1099575"/>
            <a:ext cx="3308551" cy="237613"/>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815694" y="2602271"/>
            <a:ext cx="3436371" cy="237613"/>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820610" y="4884994"/>
            <a:ext cx="3436371" cy="237613"/>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7721319" y="2043102"/>
            <a:ext cx="171732" cy="171732"/>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a:off x="7670800" y="2000250"/>
            <a:ext cx="184150" cy="246221"/>
          </a:xfrm>
          <a:prstGeom prst="rect">
            <a:avLst/>
          </a:prstGeom>
          <a:noFill/>
        </p:spPr>
        <p:txBody>
          <a:bodyPr wrap="square" rtlCol="0">
            <a:spAutoFit/>
          </a:bodyPr>
          <a:lstStyle/>
          <a:p>
            <a:r>
              <a:rPr lang="en-US" sz="1000" b="1" dirty="0">
                <a:latin typeface="Helvetica"/>
                <a:cs typeface="Helvetica"/>
              </a:rPr>
              <a:t>N</a:t>
            </a:r>
          </a:p>
        </p:txBody>
      </p:sp>
    </p:spTree>
    <p:extLst>
      <p:ext uri="{BB962C8B-B14F-4D97-AF65-F5344CB8AC3E}">
        <p14:creationId xmlns:p14="http://schemas.microsoft.com/office/powerpoint/2010/main" val="416231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
                                        <p:tgtEl>
                                          <p:spTgt spid="4"/>
                                        </p:tgtEl>
                                      </p:cBhvr>
                                    </p:animEffect>
                                  </p:childTnLst>
                                </p:cTn>
                              </p:par>
                            </p:childTnLst>
                          </p:cTn>
                        </p:par>
                        <p:par>
                          <p:cTn id="8" fill="hold">
                            <p:stCondLst>
                              <p:cond delay="3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300"/>
                                        <p:tgtEl>
                                          <p:spTgt spid="6"/>
                                        </p:tgtEl>
                                      </p:cBhvr>
                                    </p:animEffect>
                                  </p:childTnLst>
                                </p:cTn>
                              </p:par>
                            </p:childTnLst>
                          </p:cTn>
                        </p:par>
                        <p:par>
                          <p:cTn id="12" fill="hold">
                            <p:stCondLst>
                              <p:cond delay="6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300"/>
                                        <p:tgtEl>
                                          <p:spTgt spid="7"/>
                                        </p:tgtEl>
                                      </p:cBhvr>
                                    </p:animEffect>
                                  </p:childTnLst>
                                </p:cTn>
                              </p:par>
                            </p:childTnLst>
                          </p:cTn>
                        </p:par>
                        <p:par>
                          <p:cTn id="16" fill="hold">
                            <p:stCondLst>
                              <p:cond delay="9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300"/>
                                        <p:tgtEl>
                                          <p:spTgt spid="8"/>
                                        </p:tgtEl>
                                      </p:cBhvr>
                                    </p:animEffect>
                                  </p:childTnLst>
                                </p:cTn>
                              </p:par>
                            </p:childTnLst>
                          </p:cTn>
                        </p:par>
                        <p:par>
                          <p:cTn id="20" fill="hold">
                            <p:stCondLst>
                              <p:cond delay="12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300"/>
                                        <p:tgtEl>
                                          <p:spTgt spid="9"/>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000"/>
                                        <p:tgtEl>
                                          <p:spTgt spid="12"/>
                                        </p:tgtEl>
                                      </p:cBhvr>
                                    </p:animEffect>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300"/>
                                        <p:tgtEl>
                                          <p:spTgt spid="17"/>
                                        </p:tgtEl>
                                      </p:cBhvr>
                                    </p:animEffect>
                                  </p:childTnLst>
                                </p:cTn>
                              </p:par>
                            </p:childTnLst>
                          </p:cTn>
                        </p:par>
                        <p:par>
                          <p:cTn id="32" fill="hold">
                            <p:stCondLst>
                              <p:cond delay="3800"/>
                            </p:stCondLst>
                            <p:childTnLst>
                              <p:par>
                                <p:cTn id="33" presetID="10" presetClass="entr" presetSubtype="0"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300"/>
                                        <p:tgtEl>
                                          <p:spTgt spid="33"/>
                                        </p:tgtEl>
                                      </p:cBhvr>
                                    </p:animEffect>
                                  </p:childTnLst>
                                </p:cTn>
                              </p:par>
                            </p:childTnLst>
                          </p:cTn>
                        </p:par>
                        <p:par>
                          <p:cTn id="36" fill="hold">
                            <p:stCondLst>
                              <p:cond delay="4100"/>
                            </p:stCondLst>
                            <p:childTnLst>
                              <p:par>
                                <p:cTn id="37" presetID="10" presetClass="entr" presetSubtype="0"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300"/>
                                        <p:tgtEl>
                                          <p:spTgt spid="26"/>
                                        </p:tgtEl>
                                      </p:cBhvr>
                                    </p:animEffect>
                                  </p:childTnLst>
                                </p:cTn>
                              </p:par>
                            </p:childTnLst>
                          </p:cTn>
                        </p:par>
                        <p:par>
                          <p:cTn id="40" fill="hold">
                            <p:stCondLst>
                              <p:cond delay="4400"/>
                            </p:stCondLst>
                            <p:childTnLst>
                              <p:par>
                                <p:cTn id="41" presetID="10" presetClass="entr" presetSubtype="0"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300"/>
                                        <p:tgtEl>
                                          <p:spTgt spid="25"/>
                                        </p:tgtEl>
                                      </p:cBhvr>
                                    </p:animEffect>
                                  </p:childTnLst>
                                </p:cTn>
                              </p:par>
                            </p:childTnLst>
                          </p:cTn>
                        </p:par>
                        <p:par>
                          <p:cTn id="44" fill="hold">
                            <p:stCondLst>
                              <p:cond delay="4700"/>
                            </p:stCondLst>
                            <p:childTnLst>
                              <p:par>
                                <p:cTn id="45" presetID="10" presetClass="entr" presetSubtype="0"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300"/>
                                        <p:tgtEl>
                                          <p:spTgt spid="24"/>
                                        </p:tgtEl>
                                      </p:cBhvr>
                                    </p:animEffect>
                                  </p:childTnLst>
                                </p:cTn>
                              </p:par>
                            </p:childTnLst>
                          </p:cTn>
                        </p:par>
                        <p:par>
                          <p:cTn id="48" fill="hold">
                            <p:stCondLst>
                              <p:cond delay="5000"/>
                            </p:stCondLst>
                            <p:childTnLst>
                              <p:par>
                                <p:cTn id="49" presetID="10" presetClass="entr" presetSubtype="0"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300"/>
                                        <p:tgtEl>
                                          <p:spTgt spid="23"/>
                                        </p:tgtEl>
                                      </p:cBhvr>
                                    </p:animEffect>
                                  </p:childTnLst>
                                </p:cTn>
                              </p:par>
                            </p:childTnLst>
                          </p:cTn>
                        </p:par>
                        <p:par>
                          <p:cTn id="52" fill="hold">
                            <p:stCondLst>
                              <p:cond delay="5300"/>
                            </p:stCondLst>
                            <p:childTnLst>
                              <p:par>
                                <p:cTn id="53" presetID="10" presetClass="entr" presetSubtype="0" fill="hold" grpId="0" nodeType="after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300"/>
                                        <p:tgtEl>
                                          <p:spTgt spid="32"/>
                                        </p:tgtEl>
                                      </p:cBhvr>
                                    </p:animEffect>
                                  </p:childTnLst>
                                </p:cTn>
                              </p:par>
                            </p:childTnLst>
                          </p:cTn>
                        </p:par>
                        <p:par>
                          <p:cTn id="56" fill="hold">
                            <p:stCondLst>
                              <p:cond delay="5600"/>
                            </p:stCondLst>
                            <p:childTnLst>
                              <p:par>
                                <p:cTn id="57" presetID="10" presetClass="entr" presetSubtype="0"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300"/>
                                        <p:tgtEl>
                                          <p:spTgt spid="18"/>
                                        </p:tgtEl>
                                      </p:cBhvr>
                                    </p:animEffect>
                                  </p:childTnLst>
                                </p:cTn>
                              </p:par>
                            </p:childTnLst>
                          </p:cTn>
                        </p:par>
                        <p:par>
                          <p:cTn id="60" fill="hold">
                            <p:stCondLst>
                              <p:cond delay="5900"/>
                            </p:stCondLst>
                            <p:childTnLst>
                              <p:par>
                                <p:cTn id="61" presetID="10" presetClass="entr" presetSubtype="0"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300"/>
                                        <p:tgtEl>
                                          <p:spTgt spid="19"/>
                                        </p:tgtEl>
                                      </p:cBhvr>
                                    </p:animEffect>
                                  </p:childTnLst>
                                </p:cTn>
                              </p:par>
                            </p:childTnLst>
                          </p:cTn>
                        </p:par>
                        <p:par>
                          <p:cTn id="64" fill="hold">
                            <p:stCondLst>
                              <p:cond delay="6200"/>
                            </p:stCondLst>
                            <p:childTnLst>
                              <p:par>
                                <p:cTn id="65" presetID="10" presetClass="entr" presetSubtype="0" fill="hold" grpId="0" nodeType="after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300"/>
                                        <p:tgtEl>
                                          <p:spTgt spid="16"/>
                                        </p:tgtEl>
                                      </p:cBhvr>
                                    </p:animEffect>
                                  </p:childTnLst>
                                </p:cTn>
                              </p:par>
                            </p:childTnLst>
                          </p:cTn>
                        </p:par>
                        <p:par>
                          <p:cTn id="68" fill="hold">
                            <p:stCondLst>
                              <p:cond delay="6500"/>
                            </p:stCondLst>
                            <p:childTnLst>
                              <p:par>
                                <p:cTn id="69" presetID="10" presetClass="entr" presetSubtype="0" fill="hold" grpId="0" nodeType="after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300"/>
                                        <p:tgtEl>
                                          <p:spTgt spid="20"/>
                                        </p:tgtEl>
                                      </p:cBhvr>
                                    </p:animEffect>
                                  </p:childTnLst>
                                </p:cTn>
                              </p:par>
                            </p:childTnLst>
                          </p:cTn>
                        </p:par>
                        <p:par>
                          <p:cTn id="72" fill="hold">
                            <p:stCondLst>
                              <p:cond delay="6800"/>
                            </p:stCondLst>
                            <p:childTnLst>
                              <p:par>
                                <p:cTn id="73" presetID="10" presetClass="entr" presetSubtype="0" fill="hold" grpId="0" nodeType="after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300"/>
                                        <p:tgtEl>
                                          <p:spTgt spid="31"/>
                                        </p:tgtEl>
                                      </p:cBhvr>
                                    </p:animEffect>
                                  </p:childTnLst>
                                </p:cTn>
                              </p:par>
                            </p:childTnLst>
                          </p:cTn>
                        </p:par>
                        <p:par>
                          <p:cTn id="76" fill="hold">
                            <p:stCondLst>
                              <p:cond delay="7100"/>
                            </p:stCondLst>
                            <p:childTnLst>
                              <p:par>
                                <p:cTn id="77" presetID="10" presetClass="entr" presetSubtype="0" fill="hold" grpId="0" nodeType="after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300"/>
                                        <p:tgtEl>
                                          <p:spTgt spid="21"/>
                                        </p:tgtEl>
                                      </p:cBhvr>
                                    </p:animEffect>
                                  </p:childTnLst>
                                </p:cTn>
                              </p:par>
                            </p:childTnLst>
                          </p:cTn>
                        </p:par>
                        <p:par>
                          <p:cTn id="80" fill="hold">
                            <p:stCondLst>
                              <p:cond delay="7400"/>
                            </p:stCondLst>
                            <p:childTnLst>
                              <p:par>
                                <p:cTn id="81" presetID="10" presetClass="entr" presetSubtype="0" fill="hold" grpId="0" nodeType="after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300"/>
                                        <p:tgtEl>
                                          <p:spTgt spid="22"/>
                                        </p:tgtEl>
                                      </p:cBhvr>
                                    </p:animEffect>
                                  </p:childTnLst>
                                </p:cTn>
                              </p:par>
                            </p:childTnLst>
                          </p:cTn>
                        </p:par>
                        <p:par>
                          <p:cTn id="84" fill="hold">
                            <p:stCondLst>
                              <p:cond delay="7700"/>
                            </p:stCondLst>
                            <p:childTnLst>
                              <p:par>
                                <p:cTn id="85" presetID="10" presetClass="entr" presetSubtype="0" fill="hold" grpId="0" nodeType="after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300"/>
                                        <p:tgtEl>
                                          <p:spTgt spid="28"/>
                                        </p:tgtEl>
                                      </p:cBhvr>
                                    </p:animEffect>
                                  </p:childTnLst>
                                </p:cTn>
                              </p:par>
                            </p:childTnLst>
                          </p:cTn>
                        </p:par>
                        <p:par>
                          <p:cTn id="88" fill="hold">
                            <p:stCondLst>
                              <p:cond delay="8000"/>
                            </p:stCondLst>
                            <p:childTnLst>
                              <p:par>
                                <p:cTn id="89" presetID="10" presetClass="entr" presetSubtype="0" fill="hold" grpId="0" nodeType="after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fade">
                                      <p:cBhvr>
                                        <p:cTn id="91" dur="300"/>
                                        <p:tgtEl>
                                          <p:spTgt spid="27"/>
                                        </p:tgtEl>
                                      </p:cBhvr>
                                    </p:animEffect>
                                  </p:childTnLst>
                                </p:cTn>
                              </p:par>
                            </p:childTnLst>
                          </p:cTn>
                        </p:par>
                        <p:par>
                          <p:cTn id="92" fill="hold">
                            <p:stCondLst>
                              <p:cond delay="8300"/>
                            </p:stCondLst>
                            <p:childTnLst>
                              <p:par>
                                <p:cTn id="93" presetID="10" presetClass="entr" presetSubtype="0" fill="hold" grpId="0" nodeType="after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fade">
                                      <p:cBhvr>
                                        <p:cTn id="95" dur="300"/>
                                        <p:tgtEl>
                                          <p:spTgt spid="30"/>
                                        </p:tgtEl>
                                      </p:cBhvr>
                                    </p:animEffect>
                                  </p:childTnLst>
                                </p:cTn>
                              </p:par>
                            </p:childTnLst>
                          </p:cTn>
                        </p:par>
                        <p:par>
                          <p:cTn id="96" fill="hold">
                            <p:stCondLst>
                              <p:cond delay="8600"/>
                            </p:stCondLst>
                            <p:childTnLst>
                              <p:par>
                                <p:cTn id="97" presetID="10" presetClass="entr" presetSubtype="0" fill="hold" grpId="0" nodeType="afterEffect">
                                  <p:stCondLst>
                                    <p:cond delay="0"/>
                                  </p:stCondLst>
                                  <p:childTnLst>
                                    <p:set>
                                      <p:cBhvr>
                                        <p:cTn id="98" dur="1" fill="hold">
                                          <p:stCondLst>
                                            <p:cond delay="0"/>
                                          </p:stCondLst>
                                        </p:cTn>
                                        <p:tgtEl>
                                          <p:spTgt spid="15"/>
                                        </p:tgtEl>
                                        <p:attrNameLst>
                                          <p:attrName>style.visibility</p:attrName>
                                        </p:attrNameLst>
                                      </p:cBhvr>
                                      <p:to>
                                        <p:strVal val="visible"/>
                                      </p:to>
                                    </p:set>
                                    <p:animEffect transition="in" filter="fade">
                                      <p:cBhvr>
                                        <p:cTn id="99" dur="300"/>
                                        <p:tgtEl>
                                          <p:spTgt spid="15"/>
                                        </p:tgtEl>
                                      </p:cBhvr>
                                    </p:animEffect>
                                  </p:childTnLst>
                                </p:cTn>
                              </p:par>
                            </p:childTnLst>
                          </p:cTn>
                        </p:par>
                        <p:par>
                          <p:cTn id="100" fill="hold">
                            <p:stCondLst>
                              <p:cond delay="8900"/>
                            </p:stCondLst>
                            <p:childTnLst>
                              <p:par>
                                <p:cTn id="101" presetID="10" presetClass="entr" presetSubtype="0" fill="hold" grpId="0" nodeType="afterEffect">
                                  <p:stCondLst>
                                    <p:cond delay="0"/>
                                  </p:stCondLst>
                                  <p:childTnLst>
                                    <p:set>
                                      <p:cBhvr>
                                        <p:cTn id="102" dur="1" fill="hold">
                                          <p:stCondLst>
                                            <p:cond delay="0"/>
                                          </p:stCondLst>
                                        </p:cTn>
                                        <p:tgtEl>
                                          <p:spTgt spid="14"/>
                                        </p:tgtEl>
                                        <p:attrNameLst>
                                          <p:attrName>style.visibility</p:attrName>
                                        </p:attrNameLst>
                                      </p:cBhvr>
                                      <p:to>
                                        <p:strVal val="visible"/>
                                      </p:to>
                                    </p:set>
                                    <p:animEffect transition="in" filter="fade">
                                      <p:cBhvr>
                                        <p:cTn id="103" dur="300"/>
                                        <p:tgtEl>
                                          <p:spTgt spid="14"/>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49"/>
                                        </p:tgtEl>
                                        <p:attrNameLst>
                                          <p:attrName>style.visibility</p:attrName>
                                        </p:attrNameLst>
                                      </p:cBhvr>
                                      <p:to>
                                        <p:strVal val="visible"/>
                                      </p:to>
                                    </p:set>
                                    <p:animEffect transition="in" filter="fade">
                                      <p:cBhvr>
                                        <p:cTn id="10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1" grpId="0" animBg="1"/>
      <p:bldP spid="32" grpId="0" animBg="1"/>
      <p:bldP spid="33" grpId="0" animBg="1"/>
      <p:bldP spid="4" grpId="0" animBg="1"/>
      <p:bldP spid="6" grpId="0" animBg="1"/>
      <p:bldP spid="7" grpId="0" animBg="1"/>
      <p:bldP spid="8" grpId="0" animBg="1"/>
      <p:bldP spid="9" grpId="0" animBg="1"/>
      <p:bldP spid="4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00964" y="3711953"/>
            <a:ext cx="8597236" cy="1003502"/>
          </a:xfrm>
          <a:prstGeom prst="rect">
            <a:avLst/>
          </a:prstGeom>
          <a:solidFill>
            <a:schemeClr val="accent4">
              <a:lumMod val="60000"/>
              <a:lumOff val="40000"/>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ADA Statement of Technical Infeasibility 10.18.16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31" y="637793"/>
            <a:ext cx="9848644" cy="16221298"/>
          </a:xfrm>
          <a:prstGeom prst="rect">
            <a:avLst/>
          </a:prstGeom>
        </p:spPr>
      </p:pic>
    </p:spTree>
    <p:extLst>
      <p:ext uri="{BB962C8B-B14F-4D97-AF65-F5344CB8AC3E}">
        <p14:creationId xmlns:p14="http://schemas.microsoft.com/office/powerpoint/2010/main" val="19991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0078 0.25538 L -3.37456E-6 -0.32415 " pathEditMode="relative" rAng="0" ptsTypes="AA">
                                      <p:cBhvr>
                                        <p:cTn id="6" dur="2000" fill="hold"/>
                                        <p:tgtEl>
                                          <p:spTgt spid="5"/>
                                        </p:tgtEl>
                                        <p:attrNameLst>
                                          <p:attrName>ppt_x</p:attrName>
                                          <p:attrName>ppt_y</p:attrName>
                                        </p:attrNameLst>
                                      </p:cBhvr>
                                      <p:rCtr x="39" y="-28988"/>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63134" y="3685235"/>
            <a:ext cx="177629" cy="168731"/>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564550" y="4077415"/>
            <a:ext cx="177629" cy="168731"/>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376876" y="4096609"/>
            <a:ext cx="1651948" cy="166053"/>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8197571" y="4098041"/>
            <a:ext cx="1900629" cy="16462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752476" y="4513917"/>
            <a:ext cx="177629" cy="168731"/>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378173" y="4488783"/>
            <a:ext cx="1651948" cy="166053"/>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8198868" y="4490215"/>
            <a:ext cx="1900629" cy="16462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753891" y="4692954"/>
            <a:ext cx="177629" cy="168731"/>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379588" y="4694467"/>
            <a:ext cx="1651948" cy="166053"/>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8200283" y="4695899"/>
            <a:ext cx="1900629" cy="16462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755306" y="4880875"/>
            <a:ext cx="177629" cy="168731"/>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372122" y="4900150"/>
            <a:ext cx="1651948" cy="232804"/>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8192817" y="4901581"/>
            <a:ext cx="1900629" cy="230795"/>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ADA Statement of Technical Infeasibility 10.18.16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31" y="-1582457"/>
            <a:ext cx="9848644" cy="16221298"/>
          </a:xfrm>
          <a:prstGeom prst="rect">
            <a:avLst/>
          </a:prstGeom>
        </p:spPr>
      </p:pic>
    </p:spTree>
    <p:extLst>
      <p:ext uri="{BB962C8B-B14F-4D97-AF65-F5344CB8AC3E}">
        <p14:creationId xmlns:p14="http://schemas.microsoft.com/office/powerpoint/2010/main" val="388525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37456E-6 -2.23894E-6 L -3.37456E-6 -0.21787 " pathEditMode="relative" rAng="0" ptsTypes="AA">
                                      <p:cBhvr>
                                        <p:cTn id="6" dur="2000" fill="hold"/>
                                        <p:tgtEl>
                                          <p:spTgt spid="5"/>
                                        </p:tgtEl>
                                        <p:attrNameLst>
                                          <p:attrName>ppt_x</p:attrName>
                                          <p:attrName>ppt_y</p:attrName>
                                        </p:attrNameLst>
                                      </p:cBhvr>
                                      <p:rCtr x="0" y="-10905"/>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childTnLst>
                                </p:cTn>
                              </p:par>
                            </p:childTnLst>
                          </p:cTn>
                        </p:par>
                        <p:par>
                          <p:cTn id="15" fill="hold">
                            <p:stCondLst>
                              <p:cond delay="35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
                                        <p:tgtEl>
                                          <p:spTgt spid="8"/>
                                        </p:tgtEl>
                                      </p:cBhvr>
                                    </p:animEffect>
                                  </p:childTnLst>
                                </p:cTn>
                              </p:par>
                            </p:childTnLst>
                          </p:cTn>
                        </p:par>
                        <p:par>
                          <p:cTn id="19" fill="hold">
                            <p:stCondLst>
                              <p:cond delay="3700"/>
                            </p:stCondLst>
                            <p:childTnLst>
                              <p:par>
                                <p:cTn id="20" presetID="10"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
                                        <p:tgtEl>
                                          <p:spTgt spid="9"/>
                                        </p:tgtEl>
                                      </p:cBhvr>
                                    </p:animEffect>
                                  </p:childTnLst>
                                </p:cTn>
                              </p:par>
                            </p:childTnLst>
                          </p:cTn>
                        </p:par>
                        <p:par>
                          <p:cTn id="23" fill="hold">
                            <p:stCondLst>
                              <p:cond delay="3900"/>
                            </p:stCondLst>
                            <p:childTnLst>
                              <p:par>
                                <p:cTn id="24" presetID="10"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childTnLst>
                                </p:cTn>
                              </p:par>
                            </p:childTnLst>
                          </p:cTn>
                        </p:par>
                        <p:par>
                          <p:cTn id="27" fill="hold">
                            <p:stCondLst>
                              <p:cond delay="4900"/>
                            </p:stCondLst>
                            <p:childTnLst>
                              <p:par>
                                <p:cTn id="28" presetID="10"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200"/>
                                        <p:tgtEl>
                                          <p:spTgt spid="11"/>
                                        </p:tgtEl>
                                      </p:cBhvr>
                                    </p:animEffect>
                                  </p:childTnLst>
                                </p:cTn>
                              </p:par>
                            </p:childTnLst>
                          </p:cTn>
                        </p:par>
                        <p:par>
                          <p:cTn id="31" fill="hold">
                            <p:stCondLst>
                              <p:cond delay="5100"/>
                            </p:stCondLst>
                            <p:childTnLst>
                              <p:par>
                                <p:cTn id="32" presetID="10" presetClass="entr" presetSubtype="0"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200"/>
                                        <p:tgtEl>
                                          <p:spTgt spid="12"/>
                                        </p:tgtEl>
                                      </p:cBhvr>
                                    </p:animEffect>
                                  </p:childTnLst>
                                </p:cTn>
                              </p:par>
                            </p:childTnLst>
                          </p:cTn>
                        </p:par>
                        <p:par>
                          <p:cTn id="35" fill="hold">
                            <p:stCondLst>
                              <p:cond delay="5300"/>
                            </p:stCondLst>
                            <p:childTnLst>
                              <p:par>
                                <p:cTn id="36" presetID="10" presetClass="entr" presetSubtype="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childTnLst>
                                </p:cTn>
                              </p:par>
                            </p:childTnLst>
                          </p:cTn>
                        </p:par>
                        <p:par>
                          <p:cTn id="39" fill="hold">
                            <p:stCondLst>
                              <p:cond delay="6300"/>
                            </p:stCondLst>
                            <p:childTnLst>
                              <p:par>
                                <p:cTn id="40" presetID="10" presetClass="entr" presetSubtype="0"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200"/>
                                        <p:tgtEl>
                                          <p:spTgt spid="14"/>
                                        </p:tgtEl>
                                      </p:cBhvr>
                                    </p:animEffect>
                                  </p:childTnLst>
                                </p:cTn>
                              </p:par>
                            </p:childTnLst>
                          </p:cTn>
                        </p:par>
                        <p:par>
                          <p:cTn id="43" fill="hold">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200"/>
                                        <p:tgtEl>
                                          <p:spTgt spid="15"/>
                                        </p:tgtEl>
                                      </p:cBhvr>
                                    </p:animEffect>
                                  </p:childTnLst>
                                </p:cTn>
                              </p:par>
                            </p:childTnLst>
                          </p:cTn>
                        </p:par>
                        <p:par>
                          <p:cTn id="47" fill="hold">
                            <p:stCondLst>
                              <p:cond delay="6700"/>
                            </p:stCondLst>
                            <p:childTnLst>
                              <p:par>
                                <p:cTn id="48" presetID="10" presetClass="entr" presetSubtype="0"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childTnLst>
                                </p:cTn>
                              </p:par>
                            </p:childTnLst>
                          </p:cTn>
                        </p:par>
                        <p:par>
                          <p:cTn id="51" fill="hold">
                            <p:stCondLst>
                              <p:cond delay="7700"/>
                            </p:stCondLst>
                            <p:childTnLst>
                              <p:par>
                                <p:cTn id="52" presetID="10" presetClass="entr" presetSubtype="0" fill="hold" grpId="0"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200"/>
                                        <p:tgtEl>
                                          <p:spTgt spid="17"/>
                                        </p:tgtEl>
                                      </p:cBhvr>
                                    </p:animEffect>
                                  </p:childTnLst>
                                </p:cTn>
                              </p:par>
                            </p:childTnLst>
                          </p:cTn>
                        </p:par>
                        <p:par>
                          <p:cTn id="55" fill="hold">
                            <p:stCondLst>
                              <p:cond delay="7900"/>
                            </p:stCondLst>
                            <p:childTnLst>
                              <p:par>
                                <p:cTn id="56" presetID="10" presetClass="entr" presetSubtype="0"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2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7"/>
                                        </p:tgtEl>
                                      </p:cBhvr>
                                    </p:animEffect>
                                    <p:set>
                                      <p:cBhvr>
                                        <p:cTn id="66" dur="1" fill="hold">
                                          <p:stCondLst>
                                            <p:cond delay="499"/>
                                          </p:stCondLst>
                                        </p:cTn>
                                        <p:tgtEl>
                                          <p:spTgt spid="17"/>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5"/>
                                        </p:tgtEl>
                                      </p:cBhvr>
                                    </p:animEffect>
                                    <p:set>
                                      <p:cBhvr>
                                        <p:cTn id="69" dur="1" fill="hold">
                                          <p:stCondLst>
                                            <p:cond delay="499"/>
                                          </p:stCondLst>
                                        </p:cTn>
                                        <p:tgtEl>
                                          <p:spTgt spid="15"/>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4"/>
                                        </p:tgtEl>
                                      </p:cBhvr>
                                    </p:animEffect>
                                    <p:set>
                                      <p:cBhvr>
                                        <p:cTn id="72" dur="1" fill="hold">
                                          <p:stCondLst>
                                            <p:cond delay="499"/>
                                          </p:stCondLst>
                                        </p:cTn>
                                        <p:tgtEl>
                                          <p:spTgt spid="14"/>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2"/>
                                        </p:tgtEl>
                                      </p:cBhvr>
                                    </p:animEffect>
                                    <p:set>
                                      <p:cBhvr>
                                        <p:cTn id="75" dur="1" fill="hold">
                                          <p:stCondLst>
                                            <p:cond delay="499"/>
                                          </p:stCondLst>
                                        </p:cTn>
                                        <p:tgtEl>
                                          <p:spTgt spid="12"/>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1"/>
                                        </p:tgtEl>
                                      </p:cBhvr>
                                    </p:animEffect>
                                    <p:set>
                                      <p:cBhvr>
                                        <p:cTn id="78" dur="1" fill="hold">
                                          <p:stCondLst>
                                            <p:cond delay="499"/>
                                          </p:stCondLst>
                                        </p:cTn>
                                        <p:tgtEl>
                                          <p:spTgt spid="11"/>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9"/>
                                        </p:tgtEl>
                                      </p:cBhvr>
                                    </p:animEffect>
                                    <p:set>
                                      <p:cBhvr>
                                        <p:cTn id="81" dur="1" fill="hold">
                                          <p:stCondLst>
                                            <p:cond delay="499"/>
                                          </p:stCondLst>
                                        </p:cTn>
                                        <p:tgtEl>
                                          <p:spTgt spid="9"/>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8"/>
                                        </p:tgtEl>
                                      </p:cBhvr>
                                    </p:animEffect>
                                    <p:set>
                                      <p:cBhvr>
                                        <p:cTn id="84" dur="1" fill="hold">
                                          <p:stCondLst>
                                            <p:cond delay="499"/>
                                          </p:stCondLst>
                                        </p:cTn>
                                        <p:tgtEl>
                                          <p:spTgt spid="8"/>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16"/>
                                        </p:tgtEl>
                                      </p:cBhvr>
                                    </p:animEffect>
                                    <p:set>
                                      <p:cBhvr>
                                        <p:cTn id="87" dur="1" fill="hold">
                                          <p:stCondLst>
                                            <p:cond delay="499"/>
                                          </p:stCondLst>
                                        </p:cTn>
                                        <p:tgtEl>
                                          <p:spTgt spid="16"/>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13"/>
                                        </p:tgtEl>
                                      </p:cBhvr>
                                    </p:animEffect>
                                    <p:set>
                                      <p:cBhvr>
                                        <p:cTn id="90" dur="1" fill="hold">
                                          <p:stCondLst>
                                            <p:cond delay="499"/>
                                          </p:stCondLst>
                                        </p:cTn>
                                        <p:tgtEl>
                                          <p:spTgt spid="13"/>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0"/>
                                        </p:tgtEl>
                                      </p:cBhvr>
                                    </p:animEffect>
                                    <p:set>
                                      <p:cBhvr>
                                        <p:cTn id="93" dur="1" fill="hold">
                                          <p:stCondLst>
                                            <p:cond delay="499"/>
                                          </p:stCondLst>
                                        </p:cTn>
                                        <p:tgtEl>
                                          <p:spTgt spid="10"/>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7"/>
                                        </p:tgtEl>
                                      </p:cBhvr>
                                    </p:animEffect>
                                    <p:set>
                                      <p:cBhvr>
                                        <p:cTn id="96" dur="1" fill="hold">
                                          <p:stCondLst>
                                            <p:cond delay="499"/>
                                          </p:stCondLst>
                                        </p:cTn>
                                        <p:tgtEl>
                                          <p:spTgt spid="7"/>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4"/>
                                        </p:tgtEl>
                                      </p:cBhvr>
                                    </p:animEffect>
                                    <p:set>
                                      <p:cBhvr>
                                        <p:cTn id="9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572015" y="2628396"/>
            <a:ext cx="177629" cy="168731"/>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6625572" y="3093113"/>
            <a:ext cx="1474303" cy="166048"/>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1573431" y="3082737"/>
            <a:ext cx="177629" cy="168731"/>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8225652" y="3094545"/>
            <a:ext cx="1872548" cy="173496"/>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1574846" y="3288420"/>
            <a:ext cx="177629" cy="168731"/>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6626964" y="3289916"/>
            <a:ext cx="1474303" cy="351108"/>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8227044" y="3291348"/>
            <a:ext cx="1872548" cy="349608"/>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1576262" y="3671714"/>
            <a:ext cx="177629" cy="168731"/>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6626988" y="3671779"/>
            <a:ext cx="1474303" cy="166048"/>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8227068" y="3673211"/>
            <a:ext cx="1872548" cy="173496"/>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1576262" y="3867085"/>
            <a:ext cx="177629" cy="168731"/>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6628380" y="3859700"/>
            <a:ext cx="1474303" cy="351108"/>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8228460" y="3861132"/>
            <a:ext cx="1872548" cy="349608"/>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1573430" y="4246090"/>
            <a:ext cx="177629" cy="168731"/>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6626988" y="4240130"/>
            <a:ext cx="1474303" cy="166048"/>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8227068" y="4232681"/>
            <a:ext cx="1872548" cy="173496"/>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1574845" y="4434012"/>
            <a:ext cx="177629" cy="168731"/>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6628379" y="4445818"/>
            <a:ext cx="1474303" cy="351108"/>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8228459" y="4447250"/>
            <a:ext cx="1872548" cy="349608"/>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567379" y="4835065"/>
            <a:ext cx="177629" cy="168731"/>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6626988" y="4826245"/>
            <a:ext cx="1474303" cy="166048"/>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8227068" y="4827677"/>
            <a:ext cx="1872548" cy="173496"/>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1568794" y="5022987"/>
            <a:ext cx="177629" cy="168731"/>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6628402" y="5023047"/>
            <a:ext cx="1474303" cy="166048"/>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8228482" y="5024479"/>
            <a:ext cx="1872548" cy="173496"/>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1570210" y="5210909"/>
            <a:ext cx="177629" cy="168731"/>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6629818" y="5219850"/>
            <a:ext cx="1474303" cy="153445"/>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8229898" y="5221282"/>
            <a:ext cx="1872548" cy="160328"/>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ADA Statement of Technical Infeasibility 10.18.16_Fina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31" y="-3065584"/>
            <a:ext cx="9848644" cy="16221298"/>
          </a:xfrm>
          <a:prstGeom prst="rect">
            <a:avLst/>
          </a:prstGeom>
        </p:spPr>
      </p:pic>
    </p:spTree>
    <p:extLst>
      <p:ext uri="{BB962C8B-B14F-4D97-AF65-F5344CB8AC3E}">
        <p14:creationId xmlns:p14="http://schemas.microsoft.com/office/powerpoint/2010/main" val="313376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15337E-6 2.72054E-6 L 2.15337E-6 -0.36652 " pathEditMode="relative" ptsTypes="AA">
                                      <p:cBhvr>
                                        <p:cTn id="6" dur="2000" fill="hold"/>
                                        <p:tgtEl>
                                          <p:spTgt spid="5"/>
                                        </p:tgtEl>
                                        <p:attrNameLst>
                                          <p:attrName>ppt_x</p:attrName>
                                          <p:attrName>ppt_y</p:attrName>
                                        </p:attrNameLst>
                                      </p:cBhvr>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par>
                          <p:cTn id="15" fill="hold">
                            <p:stCondLst>
                              <p:cond delay="3000"/>
                            </p:stCondLst>
                            <p:childTnLst>
                              <p:par>
                                <p:cTn id="16" presetID="10" presetClass="entr" presetSubtype="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par>
                          <p:cTn id="19" fill="hold">
                            <p:stCondLst>
                              <p:cond delay="3500"/>
                            </p:stCondLst>
                            <p:childTnLst>
                              <p:par>
                                <p:cTn id="20" presetID="10" presetClass="entr" presetSubtype="0"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par>
                          <p:cTn id="23" fill="hold">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par>
                          <p:cTn id="27" fill="hold">
                            <p:stCondLst>
                              <p:cond delay="4500"/>
                            </p:stCondLst>
                            <p:childTnLst>
                              <p:par>
                                <p:cTn id="28" presetID="10" presetClass="entr" presetSubtype="0" fill="hold" grpId="0"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par>
                          <p:cTn id="31" fill="hold">
                            <p:stCondLst>
                              <p:cond delay="5000"/>
                            </p:stCondLst>
                            <p:childTnLst>
                              <p:par>
                                <p:cTn id="32" presetID="10" presetClass="entr" presetSubtype="0" fill="hold" grpId="0"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par>
                          <p:cTn id="35" fill="hold">
                            <p:stCondLst>
                              <p:cond delay="5500"/>
                            </p:stCondLst>
                            <p:childTnLst>
                              <p:par>
                                <p:cTn id="36" presetID="10" presetClass="entr" presetSubtype="0"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par>
                          <p:cTn id="39" fill="hold">
                            <p:stCondLst>
                              <p:cond delay="6000"/>
                            </p:stCondLst>
                            <p:childTnLst>
                              <p:par>
                                <p:cTn id="40" presetID="10" presetClass="entr" presetSubtype="0" fill="hold" grpId="0"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par>
                          <p:cTn id="43" fill="hold">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par>
                          <p:cTn id="47" fill="hold">
                            <p:stCondLst>
                              <p:cond delay="7000"/>
                            </p:stCondLst>
                            <p:childTnLst>
                              <p:par>
                                <p:cTn id="48" presetID="10" presetClass="entr" presetSubtype="0" fill="hold" grpId="0"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childTnLst>
                          </p:cTn>
                        </p:par>
                        <p:par>
                          <p:cTn id="51" fill="hold">
                            <p:stCondLst>
                              <p:cond delay="7500"/>
                            </p:stCondLst>
                            <p:childTnLst>
                              <p:par>
                                <p:cTn id="52" presetID="10" presetClass="entr" presetSubtype="0" fill="hold" grpId="0" nodeType="after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childTnLst>
                          </p:cTn>
                        </p:par>
                        <p:par>
                          <p:cTn id="55" fill="hold">
                            <p:stCondLst>
                              <p:cond delay="8000"/>
                            </p:stCondLst>
                            <p:childTnLst>
                              <p:par>
                                <p:cTn id="56" presetID="10" presetClass="entr" presetSubtype="0" fill="hold" grpId="0" nodeType="after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30"/>
                                        </p:tgtEl>
                                      </p:cBhvr>
                                    </p:animEffect>
                                    <p:set>
                                      <p:cBhvr>
                                        <p:cTn id="63" dur="1" fill="hold">
                                          <p:stCondLst>
                                            <p:cond delay="499"/>
                                          </p:stCondLst>
                                        </p:cTn>
                                        <p:tgtEl>
                                          <p:spTgt spid="30"/>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31"/>
                                        </p:tgtEl>
                                      </p:cBhvr>
                                    </p:animEffect>
                                    <p:set>
                                      <p:cBhvr>
                                        <p:cTn id="66" dur="1" fill="hold">
                                          <p:stCondLst>
                                            <p:cond delay="499"/>
                                          </p:stCondLst>
                                        </p:cTn>
                                        <p:tgtEl>
                                          <p:spTgt spid="31"/>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28"/>
                                        </p:tgtEl>
                                      </p:cBhvr>
                                    </p:animEffect>
                                    <p:set>
                                      <p:cBhvr>
                                        <p:cTn id="69" dur="1" fill="hold">
                                          <p:stCondLst>
                                            <p:cond delay="499"/>
                                          </p:stCondLst>
                                        </p:cTn>
                                        <p:tgtEl>
                                          <p:spTgt spid="28"/>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27"/>
                                        </p:tgtEl>
                                      </p:cBhvr>
                                    </p:animEffect>
                                    <p:set>
                                      <p:cBhvr>
                                        <p:cTn id="72" dur="1" fill="hold">
                                          <p:stCondLst>
                                            <p:cond delay="499"/>
                                          </p:stCondLst>
                                        </p:cTn>
                                        <p:tgtEl>
                                          <p:spTgt spid="27"/>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25"/>
                                        </p:tgtEl>
                                      </p:cBhvr>
                                    </p:animEffect>
                                    <p:set>
                                      <p:cBhvr>
                                        <p:cTn id="75" dur="1" fill="hold">
                                          <p:stCondLst>
                                            <p:cond delay="499"/>
                                          </p:stCondLst>
                                        </p:cTn>
                                        <p:tgtEl>
                                          <p:spTgt spid="25"/>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24"/>
                                        </p:tgtEl>
                                      </p:cBhvr>
                                    </p:animEffect>
                                    <p:set>
                                      <p:cBhvr>
                                        <p:cTn id="78" dur="1" fill="hold">
                                          <p:stCondLst>
                                            <p:cond delay="499"/>
                                          </p:stCondLst>
                                        </p:cTn>
                                        <p:tgtEl>
                                          <p:spTgt spid="24"/>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22"/>
                                        </p:tgtEl>
                                      </p:cBhvr>
                                    </p:animEffect>
                                    <p:set>
                                      <p:cBhvr>
                                        <p:cTn id="81" dur="1" fill="hold">
                                          <p:stCondLst>
                                            <p:cond delay="499"/>
                                          </p:stCondLst>
                                        </p:cTn>
                                        <p:tgtEl>
                                          <p:spTgt spid="22"/>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20"/>
                                        </p:tgtEl>
                                      </p:cBhvr>
                                    </p:animEffect>
                                    <p:set>
                                      <p:cBhvr>
                                        <p:cTn id="84" dur="1" fill="hold">
                                          <p:stCondLst>
                                            <p:cond delay="499"/>
                                          </p:stCondLst>
                                        </p:cTn>
                                        <p:tgtEl>
                                          <p:spTgt spid="20"/>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29"/>
                                        </p:tgtEl>
                                      </p:cBhvr>
                                    </p:animEffect>
                                    <p:set>
                                      <p:cBhvr>
                                        <p:cTn id="87" dur="1" fill="hold">
                                          <p:stCondLst>
                                            <p:cond delay="499"/>
                                          </p:stCondLst>
                                        </p:cTn>
                                        <p:tgtEl>
                                          <p:spTgt spid="29"/>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26"/>
                                        </p:tgtEl>
                                      </p:cBhvr>
                                    </p:animEffect>
                                    <p:set>
                                      <p:cBhvr>
                                        <p:cTn id="90" dur="1" fill="hold">
                                          <p:stCondLst>
                                            <p:cond delay="499"/>
                                          </p:stCondLst>
                                        </p:cTn>
                                        <p:tgtEl>
                                          <p:spTgt spid="26"/>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23"/>
                                        </p:tgtEl>
                                      </p:cBhvr>
                                    </p:animEffect>
                                    <p:set>
                                      <p:cBhvr>
                                        <p:cTn id="93" dur="1" fill="hold">
                                          <p:stCondLst>
                                            <p:cond delay="499"/>
                                          </p:stCondLst>
                                        </p:cTn>
                                        <p:tgtEl>
                                          <p:spTgt spid="23"/>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21"/>
                                        </p:tgtEl>
                                      </p:cBhvr>
                                    </p:animEffect>
                                    <p:set>
                                      <p:cBhvr>
                                        <p:cTn id="96" dur="1" fill="hold">
                                          <p:stCondLst>
                                            <p:cond delay="499"/>
                                          </p:stCondLst>
                                        </p:cTn>
                                        <p:tgtEl>
                                          <p:spTgt spid="21"/>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9"/>
                                        </p:tgtEl>
                                      </p:cBhvr>
                                    </p:animEffect>
                                    <p:set>
                                      <p:cBhvr>
                                        <p:cTn id="99" dur="1" fill="hold">
                                          <p:stCondLst>
                                            <p:cond delay="499"/>
                                          </p:stCondLst>
                                        </p:cTn>
                                        <p:tgtEl>
                                          <p:spTgt spid="19"/>
                                        </p:tgtEl>
                                        <p:attrNameLst>
                                          <p:attrName>style.visibility</p:attrName>
                                        </p:attrNameLst>
                                      </p:cBhvr>
                                      <p:to>
                                        <p:strVal val="hidden"/>
                                      </p:to>
                                    </p:set>
                                  </p:childTnLst>
                                </p:cTn>
                              </p:par>
                            </p:childTnLst>
                          </p:cTn>
                        </p:par>
                        <p:par>
                          <p:cTn id="100" fill="hold">
                            <p:stCondLst>
                              <p:cond delay="500"/>
                            </p:stCondLst>
                            <p:childTnLst>
                              <p:par>
                                <p:cTn id="101" presetID="10" presetClass="entr" presetSubtype="0" fill="hold" grpId="0" nodeType="afterEffect">
                                  <p:stCondLst>
                                    <p:cond delay="0"/>
                                  </p:stCondLst>
                                  <p:childTnLst>
                                    <p:set>
                                      <p:cBhvr>
                                        <p:cTn id="102" dur="1" fill="hold">
                                          <p:stCondLst>
                                            <p:cond delay="0"/>
                                          </p:stCondLst>
                                        </p:cTn>
                                        <p:tgtEl>
                                          <p:spTgt spid="32"/>
                                        </p:tgtEl>
                                        <p:attrNameLst>
                                          <p:attrName>style.visibility</p:attrName>
                                        </p:attrNameLst>
                                      </p:cBhvr>
                                      <p:to>
                                        <p:strVal val="visible"/>
                                      </p:to>
                                    </p:set>
                                    <p:animEffect transition="in" filter="fade">
                                      <p:cBhvr>
                                        <p:cTn id="103" dur="500"/>
                                        <p:tgtEl>
                                          <p:spTgt spid="32"/>
                                        </p:tgtEl>
                                      </p:cBhvr>
                                    </p:animEffect>
                                  </p:childTnLst>
                                </p:cTn>
                              </p:par>
                            </p:childTnLst>
                          </p:cTn>
                        </p:par>
                        <p:par>
                          <p:cTn id="104" fill="hold">
                            <p:stCondLst>
                              <p:cond delay="1000"/>
                            </p:stCondLst>
                            <p:childTnLst>
                              <p:par>
                                <p:cTn id="105" presetID="10" presetClass="entr" presetSubtype="0" fill="hold" grpId="0" nodeType="afterEffect">
                                  <p:stCondLst>
                                    <p:cond delay="0"/>
                                  </p:stCondLst>
                                  <p:childTnLst>
                                    <p:set>
                                      <p:cBhvr>
                                        <p:cTn id="106" dur="1" fill="hold">
                                          <p:stCondLst>
                                            <p:cond delay="0"/>
                                          </p:stCondLst>
                                        </p:cTn>
                                        <p:tgtEl>
                                          <p:spTgt spid="33"/>
                                        </p:tgtEl>
                                        <p:attrNameLst>
                                          <p:attrName>style.visibility</p:attrName>
                                        </p:attrNameLst>
                                      </p:cBhvr>
                                      <p:to>
                                        <p:strVal val="visible"/>
                                      </p:to>
                                    </p:set>
                                    <p:animEffect transition="in" filter="fade">
                                      <p:cBhvr>
                                        <p:cTn id="107" dur="500"/>
                                        <p:tgtEl>
                                          <p:spTgt spid="33"/>
                                        </p:tgtEl>
                                      </p:cBhvr>
                                    </p:animEffect>
                                  </p:childTnLst>
                                </p:cTn>
                              </p:par>
                            </p:childTnLst>
                          </p:cTn>
                        </p:par>
                        <p:par>
                          <p:cTn id="108" fill="hold">
                            <p:stCondLst>
                              <p:cond delay="1500"/>
                            </p:stCondLst>
                            <p:childTnLst>
                              <p:par>
                                <p:cTn id="109" presetID="10" presetClass="entr" presetSubtype="0" fill="hold" grpId="0" nodeType="afterEffect">
                                  <p:stCondLst>
                                    <p:cond delay="0"/>
                                  </p:stCondLst>
                                  <p:childTnLst>
                                    <p:set>
                                      <p:cBhvr>
                                        <p:cTn id="110" dur="1" fill="hold">
                                          <p:stCondLst>
                                            <p:cond delay="0"/>
                                          </p:stCondLst>
                                        </p:cTn>
                                        <p:tgtEl>
                                          <p:spTgt spid="34"/>
                                        </p:tgtEl>
                                        <p:attrNameLst>
                                          <p:attrName>style.visibility</p:attrName>
                                        </p:attrNameLst>
                                      </p:cBhvr>
                                      <p:to>
                                        <p:strVal val="visible"/>
                                      </p:to>
                                    </p:set>
                                    <p:animEffect transition="in" filter="fade">
                                      <p:cBhvr>
                                        <p:cTn id="111" dur="500"/>
                                        <p:tgtEl>
                                          <p:spTgt spid="34"/>
                                        </p:tgtEl>
                                      </p:cBhvr>
                                    </p:animEffect>
                                  </p:childTnLst>
                                </p:cTn>
                              </p:par>
                            </p:childTnLst>
                          </p:cTn>
                        </p:par>
                        <p:par>
                          <p:cTn id="112" fill="hold">
                            <p:stCondLst>
                              <p:cond delay="2000"/>
                            </p:stCondLst>
                            <p:childTnLst>
                              <p:par>
                                <p:cTn id="113" presetID="10" presetClass="entr" presetSubtype="0" fill="hold" grpId="0" nodeType="afterEffect">
                                  <p:stCondLst>
                                    <p:cond delay="0"/>
                                  </p:stCondLst>
                                  <p:childTnLst>
                                    <p:set>
                                      <p:cBhvr>
                                        <p:cTn id="114" dur="1" fill="hold">
                                          <p:stCondLst>
                                            <p:cond delay="0"/>
                                          </p:stCondLst>
                                        </p:cTn>
                                        <p:tgtEl>
                                          <p:spTgt spid="35"/>
                                        </p:tgtEl>
                                        <p:attrNameLst>
                                          <p:attrName>style.visibility</p:attrName>
                                        </p:attrNameLst>
                                      </p:cBhvr>
                                      <p:to>
                                        <p:strVal val="visible"/>
                                      </p:to>
                                    </p:set>
                                    <p:animEffect transition="in" filter="fade">
                                      <p:cBhvr>
                                        <p:cTn id="115" dur="500"/>
                                        <p:tgtEl>
                                          <p:spTgt spid="35"/>
                                        </p:tgtEl>
                                      </p:cBhvr>
                                    </p:animEffect>
                                  </p:childTnLst>
                                </p:cTn>
                              </p:par>
                            </p:childTnLst>
                          </p:cTn>
                        </p:par>
                        <p:par>
                          <p:cTn id="116" fill="hold">
                            <p:stCondLst>
                              <p:cond delay="2500"/>
                            </p:stCondLst>
                            <p:childTnLst>
                              <p:par>
                                <p:cTn id="117" presetID="10" presetClass="entr" presetSubtype="0" fill="hold" grpId="0" nodeType="afterEffect">
                                  <p:stCondLst>
                                    <p:cond delay="0"/>
                                  </p:stCondLst>
                                  <p:childTnLst>
                                    <p:set>
                                      <p:cBhvr>
                                        <p:cTn id="118" dur="1" fill="hold">
                                          <p:stCondLst>
                                            <p:cond delay="0"/>
                                          </p:stCondLst>
                                        </p:cTn>
                                        <p:tgtEl>
                                          <p:spTgt spid="36"/>
                                        </p:tgtEl>
                                        <p:attrNameLst>
                                          <p:attrName>style.visibility</p:attrName>
                                        </p:attrNameLst>
                                      </p:cBhvr>
                                      <p:to>
                                        <p:strVal val="visible"/>
                                      </p:to>
                                    </p:set>
                                    <p:animEffect transition="in" filter="fade">
                                      <p:cBhvr>
                                        <p:cTn id="119" dur="500"/>
                                        <p:tgtEl>
                                          <p:spTgt spid="36"/>
                                        </p:tgtEl>
                                      </p:cBhvr>
                                    </p:animEffect>
                                  </p:childTnLst>
                                </p:cTn>
                              </p:par>
                            </p:childTnLst>
                          </p:cTn>
                        </p:par>
                        <p:par>
                          <p:cTn id="120" fill="hold">
                            <p:stCondLst>
                              <p:cond delay="3000"/>
                            </p:stCondLst>
                            <p:childTnLst>
                              <p:par>
                                <p:cTn id="121" presetID="10" presetClass="entr" presetSubtype="0" fill="hold" grpId="0" nodeType="afterEffect">
                                  <p:stCondLst>
                                    <p:cond delay="0"/>
                                  </p:stCondLst>
                                  <p:childTnLst>
                                    <p:set>
                                      <p:cBhvr>
                                        <p:cTn id="122" dur="1" fill="hold">
                                          <p:stCondLst>
                                            <p:cond delay="0"/>
                                          </p:stCondLst>
                                        </p:cTn>
                                        <p:tgtEl>
                                          <p:spTgt spid="37"/>
                                        </p:tgtEl>
                                        <p:attrNameLst>
                                          <p:attrName>style.visibility</p:attrName>
                                        </p:attrNameLst>
                                      </p:cBhvr>
                                      <p:to>
                                        <p:strVal val="visible"/>
                                      </p:to>
                                    </p:set>
                                    <p:animEffect transition="in" filter="fade">
                                      <p:cBhvr>
                                        <p:cTn id="123" dur="500"/>
                                        <p:tgtEl>
                                          <p:spTgt spid="37"/>
                                        </p:tgtEl>
                                      </p:cBhvr>
                                    </p:animEffect>
                                  </p:childTnLst>
                                </p:cTn>
                              </p:par>
                            </p:childTnLst>
                          </p:cTn>
                        </p:par>
                        <p:par>
                          <p:cTn id="124" fill="hold">
                            <p:stCondLst>
                              <p:cond delay="3500"/>
                            </p:stCondLst>
                            <p:childTnLst>
                              <p:par>
                                <p:cTn id="125" presetID="10" presetClass="entr" presetSubtype="0" fill="hold" grpId="0" nodeType="afterEffect">
                                  <p:stCondLst>
                                    <p:cond delay="0"/>
                                  </p:stCondLst>
                                  <p:childTnLst>
                                    <p:set>
                                      <p:cBhvr>
                                        <p:cTn id="126" dur="1" fill="hold">
                                          <p:stCondLst>
                                            <p:cond delay="0"/>
                                          </p:stCondLst>
                                        </p:cTn>
                                        <p:tgtEl>
                                          <p:spTgt spid="38"/>
                                        </p:tgtEl>
                                        <p:attrNameLst>
                                          <p:attrName>style.visibility</p:attrName>
                                        </p:attrNameLst>
                                      </p:cBhvr>
                                      <p:to>
                                        <p:strVal val="visible"/>
                                      </p:to>
                                    </p:set>
                                    <p:animEffect transition="in" filter="fade">
                                      <p:cBhvr>
                                        <p:cTn id="127" dur="500"/>
                                        <p:tgtEl>
                                          <p:spTgt spid="38"/>
                                        </p:tgtEl>
                                      </p:cBhvr>
                                    </p:animEffect>
                                  </p:childTnLst>
                                </p:cTn>
                              </p:par>
                            </p:childTnLst>
                          </p:cTn>
                        </p:par>
                        <p:par>
                          <p:cTn id="128" fill="hold">
                            <p:stCondLst>
                              <p:cond delay="4000"/>
                            </p:stCondLst>
                            <p:childTnLst>
                              <p:par>
                                <p:cTn id="129" presetID="10" presetClass="entr" presetSubtype="0" fill="hold" grpId="0" nodeType="afterEffect">
                                  <p:stCondLst>
                                    <p:cond delay="0"/>
                                  </p:stCondLst>
                                  <p:childTnLst>
                                    <p:set>
                                      <p:cBhvr>
                                        <p:cTn id="130" dur="1" fill="hold">
                                          <p:stCondLst>
                                            <p:cond delay="0"/>
                                          </p:stCondLst>
                                        </p:cTn>
                                        <p:tgtEl>
                                          <p:spTgt spid="39"/>
                                        </p:tgtEl>
                                        <p:attrNameLst>
                                          <p:attrName>style.visibility</p:attrName>
                                        </p:attrNameLst>
                                      </p:cBhvr>
                                      <p:to>
                                        <p:strVal val="visible"/>
                                      </p:to>
                                    </p:set>
                                    <p:animEffect transition="in" filter="fade">
                                      <p:cBhvr>
                                        <p:cTn id="131" dur="500"/>
                                        <p:tgtEl>
                                          <p:spTgt spid="39"/>
                                        </p:tgtEl>
                                      </p:cBhvr>
                                    </p:animEffect>
                                  </p:childTnLst>
                                </p:cTn>
                              </p:par>
                            </p:childTnLst>
                          </p:cTn>
                        </p:par>
                        <p:par>
                          <p:cTn id="132" fill="hold">
                            <p:stCondLst>
                              <p:cond delay="4500"/>
                            </p:stCondLst>
                            <p:childTnLst>
                              <p:par>
                                <p:cTn id="133" presetID="10" presetClass="entr" presetSubtype="0" fill="hold" grpId="0" nodeType="afterEffect">
                                  <p:stCondLst>
                                    <p:cond delay="0"/>
                                  </p:stCondLst>
                                  <p:childTnLst>
                                    <p:set>
                                      <p:cBhvr>
                                        <p:cTn id="134" dur="1" fill="hold">
                                          <p:stCondLst>
                                            <p:cond delay="0"/>
                                          </p:stCondLst>
                                        </p:cTn>
                                        <p:tgtEl>
                                          <p:spTgt spid="40"/>
                                        </p:tgtEl>
                                        <p:attrNameLst>
                                          <p:attrName>style.visibility</p:attrName>
                                        </p:attrNameLst>
                                      </p:cBhvr>
                                      <p:to>
                                        <p:strVal val="visible"/>
                                      </p:to>
                                    </p:set>
                                    <p:animEffect transition="in" filter="fade">
                                      <p:cBhvr>
                                        <p:cTn id="135" dur="500"/>
                                        <p:tgtEl>
                                          <p:spTgt spid="40"/>
                                        </p:tgtEl>
                                      </p:cBhvr>
                                    </p:animEffect>
                                  </p:childTnLst>
                                </p:cTn>
                              </p:par>
                            </p:childTnLst>
                          </p:cTn>
                        </p:par>
                        <p:par>
                          <p:cTn id="136" fill="hold">
                            <p:stCondLst>
                              <p:cond delay="5000"/>
                            </p:stCondLst>
                            <p:childTnLst>
                              <p:par>
                                <p:cTn id="137" presetID="10" presetClass="entr" presetSubtype="0" fill="hold" grpId="0" nodeType="afterEffect">
                                  <p:stCondLst>
                                    <p:cond delay="0"/>
                                  </p:stCondLst>
                                  <p:childTnLst>
                                    <p:set>
                                      <p:cBhvr>
                                        <p:cTn id="138" dur="1" fill="hold">
                                          <p:stCondLst>
                                            <p:cond delay="0"/>
                                          </p:stCondLst>
                                        </p:cTn>
                                        <p:tgtEl>
                                          <p:spTgt spid="41"/>
                                        </p:tgtEl>
                                        <p:attrNameLst>
                                          <p:attrName>style.visibility</p:attrName>
                                        </p:attrNameLst>
                                      </p:cBhvr>
                                      <p:to>
                                        <p:strVal val="visible"/>
                                      </p:to>
                                    </p:set>
                                    <p:animEffect transition="in" filter="fade">
                                      <p:cBhvr>
                                        <p:cTn id="139" dur="500"/>
                                        <p:tgtEl>
                                          <p:spTgt spid="41"/>
                                        </p:tgtEl>
                                      </p:cBhvr>
                                    </p:animEffect>
                                  </p:childTnLst>
                                </p:cTn>
                              </p:par>
                            </p:childTnLst>
                          </p:cTn>
                        </p:par>
                        <p:par>
                          <p:cTn id="140" fill="hold">
                            <p:stCondLst>
                              <p:cond delay="5500"/>
                            </p:stCondLst>
                            <p:childTnLst>
                              <p:par>
                                <p:cTn id="141" presetID="10" presetClass="entr" presetSubtype="0" fill="hold" grpId="0" nodeType="afterEffect">
                                  <p:stCondLst>
                                    <p:cond delay="0"/>
                                  </p:stCondLst>
                                  <p:childTnLst>
                                    <p:set>
                                      <p:cBhvr>
                                        <p:cTn id="142" dur="1" fill="hold">
                                          <p:stCondLst>
                                            <p:cond delay="0"/>
                                          </p:stCondLst>
                                        </p:cTn>
                                        <p:tgtEl>
                                          <p:spTgt spid="42"/>
                                        </p:tgtEl>
                                        <p:attrNameLst>
                                          <p:attrName>style.visibility</p:attrName>
                                        </p:attrNameLst>
                                      </p:cBhvr>
                                      <p:to>
                                        <p:strVal val="visible"/>
                                      </p:to>
                                    </p:set>
                                    <p:animEffect transition="in" filter="fade">
                                      <p:cBhvr>
                                        <p:cTn id="143" dur="500"/>
                                        <p:tgtEl>
                                          <p:spTgt spid="42"/>
                                        </p:tgtEl>
                                      </p:cBhvr>
                                    </p:animEffect>
                                  </p:childTnLst>
                                </p:cTn>
                              </p:par>
                            </p:childTnLst>
                          </p:cTn>
                        </p:par>
                        <p:par>
                          <p:cTn id="144" fill="hold">
                            <p:stCondLst>
                              <p:cond delay="6000"/>
                            </p:stCondLst>
                            <p:childTnLst>
                              <p:par>
                                <p:cTn id="145" presetID="10" presetClass="entr" presetSubtype="0" fill="hold" grpId="0" nodeType="afterEffect">
                                  <p:stCondLst>
                                    <p:cond delay="0"/>
                                  </p:stCondLst>
                                  <p:childTnLst>
                                    <p:set>
                                      <p:cBhvr>
                                        <p:cTn id="146" dur="1" fill="hold">
                                          <p:stCondLst>
                                            <p:cond delay="0"/>
                                          </p:stCondLst>
                                        </p:cTn>
                                        <p:tgtEl>
                                          <p:spTgt spid="43"/>
                                        </p:tgtEl>
                                        <p:attrNameLst>
                                          <p:attrName>style.visibility</p:attrName>
                                        </p:attrNameLst>
                                      </p:cBhvr>
                                      <p:to>
                                        <p:strVal val="visible"/>
                                      </p:to>
                                    </p:set>
                                    <p:animEffect transition="in" filter="fade">
                                      <p:cBhvr>
                                        <p:cTn id="147" dur="500"/>
                                        <p:tgtEl>
                                          <p:spTgt spid="43"/>
                                        </p:tgtEl>
                                      </p:cBhvr>
                                    </p:animEffect>
                                  </p:childTnLst>
                                </p:cTn>
                              </p:par>
                            </p:childTnLst>
                          </p:cTn>
                        </p:par>
                        <p:par>
                          <p:cTn id="148" fill="hold">
                            <p:stCondLst>
                              <p:cond delay="6500"/>
                            </p:stCondLst>
                            <p:childTnLst>
                              <p:par>
                                <p:cTn id="149" presetID="10" presetClass="entr" presetSubtype="0" fill="hold" grpId="0" nodeType="afterEffect">
                                  <p:stCondLst>
                                    <p:cond delay="0"/>
                                  </p:stCondLst>
                                  <p:childTnLst>
                                    <p:set>
                                      <p:cBhvr>
                                        <p:cTn id="150" dur="1" fill="hold">
                                          <p:stCondLst>
                                            <p:cond delay="0"/>
                                          </p:stCondLst>
                                        </p:cTn>
                                        <p:tgtEl>
                                          <p:spTgt spid="44"/>
                                        </p:tgtEl>
                                        <p:attrNameLst>
                                          <p:attrName>style.visibility</p:attrName>
                                        </p:attrNameLst>
                                      </p:cBhvr>
                                      <p:to>
                                        <p:strVal val="visible"/>
                                      </p:to>
                                    </p:set>
                                    <p:animEffect transition="in" filter="fade">
                                      <p:cBhvr>
                                        <p:cTn id="151" dur="500"/>
                                        <p:tgtEl>
                                          <p:spTgt spid="44"/>
                                        </p:tgtEl>
                                      </p:cBhvr>
                                    </p:animEffect>
                                  </p:childTnLst>
                                </p:cTn>
                              </p:par>
                            </p:childTnLst>
                          </p:cTn>
                        </p:par>
                        <p:par>
                          <p:cTn id="152" fill="hold">
                            <p:stCondLst>
                              <p:cond delay="7000"/>
                            </p:stCondLst>
                            <p:childTnLst>
                              <p:par>
                                <p:cTn id="153" presetID="10" presetClass="entr" presetSubtype="0" fill="hold" grpId="0" nodeType="afterEffect">
                                  <p:stCondLst>
                                    <p:cond delay="0"/>
                                  </p:stCondLst>
                                  <p:childTnLst>
                                    <p:set>
                                      <p:cBhvr>
                                        <p:cTn id="154" dur="1" fill="hold">
                                          <p:stCondLst>
                                            <p:cond delay="0"/>
                                          </p:stCondLst>
                                        </p:cTn>
                                        <p:tgtEl>
                                          <p:spTgt spid="45"/>
                                        </p:tgtEl>
                                        <p:attrNameLst>
                                          <p:attrName>style.visibility</p:attrName>
                                        </p:attrNameLst>
                                      </p:cBhvr>
                                      <p:to>
                                        <p:strVal val="visible"/>
                                      </p:to>
                                    </p:set>
                                    <p:animEffect transition="in" filter="fade">
                                      <p:cBhvr>
                                        <p:cTn id="155" dur="500"/>
                                        <p:tgtEl>
                                          <p:spTgt spid="45"/>
                                        </p:tgtEl>
                                      </p:cBhvr>
                                    </p:animEffect>
                                  </p:childTnLst>
                                </p:cTn>
                              </p:par>
                            </p:childTnLst>
                          </p:cTn>
                        </p:par>
                        <p:par>
                          <p:cTn id="156" fill="hold">
                            <p:stCondLst>
                              <p:cond delay="7500"/>
                            </p:stCondLst>
                            <p:childTnLst>
                              <p:par>
                                <p:cTn id="157" presetID="10" presetClass="entr" presetSubtype="0" fill="hold" grpId="0" nodeType="afterEffect">
                                  <p:stCondLst>
                                    <p:cond delay="0"/>
                                  </p:stCondLst>
                                  <p:childTnLst>
                                    <p:set>
                                      <p:cBhvr>
                                        <p:cTn id="158" dur="1" fill="hold">
                                          <p:stCondLst>
                                            <p:cond delay="0"/>
                                          </p:stCondLst>
                                        </p:cTn>
                                        <p:tgtEl>
                                          <p:spTgt spid="46"/>
                                        </p:tgtEl>
                                        <p:attrNameLst>
                                          <p:attrName>style.visibility</p:attrName>
                                        </p:attrNameLst>
                                      </p:cBhvr>
                                      <p:to>
                                        <p:strVal val="visible"/>
                                      </p:to>
                                    </p:set>
                                    <p:animEffect transition="in" filter="fade">
                                      <p:cBhvr>
                                        <p:cTn id="159" dur="500"/>
                                        <p:tgtEl>
                                          <p:spTgt spid="46"/>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xit" presetSubtype="0" fill="hold" grpId="1" nodeType="clickEffect">
                                  <p:stCondLst>
                                    <p:cond delay="0"/>
                                  </p:stCondLst>
                                  <p:childTnLst>
                                    <p:animEffect transition="out" filter="fade">
                                      <p:cBhvr>
                                        <p:cTn id="163" dur="500"/>
                                        <p:tgtEl>
                                          <p:spTgt spid="32"/>
                                        </p:tgtEl>
                                      </p:cBhvr>
                                    </p:animEffect>
                                    <p:set>
                                      <p:cBhvr>
                                        <p:cTn id="164" dur="1" fill="hold">
                                          <p:stCondLst>
                                            <p:cond delay="499"/>
                                          </p:stCondLst>
                                        </p:cTn>
                                        <p:tgtEl>
                                          <p:spTgt spid="32"/>
                                        </p:tgtEl>
                                        <p:attrNameLst>
                                          <p:attrName>style.visibility</p:attrName>
                                        </p:attrNameLst>
                                      </p:cBhvr>
                                      <p:to>
                                        <p:strVal val="hidden"/>
                                      </p:to>
                                    </p:set>
                                  </p:childTnLst>
                                </p:cTn>
                              </p:par>
                              <p:par>
                                <p:cTn id="165" presetID="10" presetClass="exit" presetSubtype="0" fill="hold" grpId="1" nodeType="withEffect">
                                  <p:stCondLst>
                                    <p:cond delay="0"/>
                                  </p:stCondLst>
                                  <p:childTnLst>
                                    <p:animEffect transition="out" filter="fade">
                                      <p:cBhvr>
                                        <p:cTn id="166" dur="500"/>
                                        <p:tgtEl>
                                          <p:spTgt spid="35"/>
                                        </p:tgtEl>
                                      </p:cBhvr>
                                    </p:animEffect>
                                    <p:set>
                                      <p:cBhvr>
                                        <p:cTn id="167" dur="1" fill="hold">
                                          <p:stCondLst>
                                            <p:cond delay="499"/>
                                          </p:stCondLst>
                                        </p:cTn>
                                        <p:tgtEl>
                                          <p:spTgt spid="35"/>
                                        </p:tgtEl>
                                        <p:attrNameLst>
                                          <p:attrName>style.visibility</p:attrName>
                                        </p:attrNameLst>
                                      </p:cBhvr>
                                      <p:to>
                                        <p:strVal val="hidden"/>
                                      </p:to>
                                    </p:set>
                                  </p:childTnLst>
                                </p:cTn>
                              </p:par>
                              <p:par>
                                <p:cTn id="168" presetID="10" presetClass="exit" presetSubtype="0" fill="hold" grpId="1" nodeType="withEffect">
                                  <p:stCondLst>
                                    <p:cond delay="0"/>
                                  </p:stCondLst>
                                  <p:childTnLst>
                                    <p:animEffect transition="out" filter="fade">
                                      <p:cBhvr>
                                        <p:cTn id="169" dur="500"/>
                                        <p:tgtEl>
                                          <p:spTgt spid="38"/>
                                        </p:tgtEl>
                                      </p:cBhvr>
                                    </p:animEffect>
                                    <p:set>
                                      <p:cBhvr>
                                        <p:cTn id="170" dur="1" fill="hold">
                                          <p:stCondLst>
                                            <p:cond delay="499"/>
                                          </p:stCondLst>
                                        </p:cTn>
                                        <p:tgtEl>
                                          <p:spTgt spid="38"/>
                                        </p:tgtEl>
                                        <p:attrNameLst>
                                          <p:attrName>style.visibility</p:attrName>
                                        </p:attrNameLst>
                                      </p:cBhvr>
                                      <p:to>
                                        <p:strVal val="hidden"/>
                                      </p:to>
                                    </p:set>
                                  </p:childTnLst>
                                </p:cTn>
                              </p:par>
                              <p:par>
                                <p:cTn id="171" presetID="10" presetClass="exit" presetSubtype="0" fill="hold" grpId="1" nodeType="withEffect">
                                  <p:stCondLst>
                                    <p:cond delay="0"/>
                                  </p:stCondLst>
                                  <p:childTnLst>
                                    <p:animEffect transition="out" filter="fade">
                                      <p:cBhvr>
                                        <p:cTn id="172" dur="500"/>
                                        <p:tgtEl>
                                          <p:spTgt spid="41"/>
                                        </p:tgtEl>
                                      </p:cBhvr>
                                    </p:animEffect>
                                    <p:set>
                                      <p:cBhvr>
                                        <p:cTn id="173" dur="1" fill="hold">
                                          <p:stCondLst>
                                            <p:cond delay="499"/>
                                          </p:stCondLst>
                                        </p:cTn>
                                        <p:tgtEl>
                                          <p:spTgt spid="41"/>
                                        </p:tgtEl>
                                        <p:attrNameLst>
                                          <p:attrName>style.visibility</p:attrName>
                                        </p:attrNameLst>
                                      </p:cBhvr>
                                      <p:to>
                                        <p:strVal val="hidden"/>
                                      </p:to>
                                    </p:set>
                                  </p:childTnLst>
                                </p:cTn>
                              </p:par>
                              <p:par>
                                <p:cTn id="174" presetID="10" presetClass="exit" presetSubtype="0" fill="hold" grpId="1" nodeType="withEffect">
                                  <p:stCondLst>
                                    <p:cond delay="0"/>
                                  </p:stCondLst>
                                  <p:childTnLst>
                                    <p:animEffect transition="out" filter="fade">
                                      <p:cBhvr>
                                        <p:cTn id="175" dur="500"/>
                                        <p:tgtEl>
                                          <p:spTgt spid="44"/>
                                        </p:tgtEl>
                                      </p:cBhvr>
                                    </p:animEffect>
                                    <p:set>
                                      <p:cBhvr>
                                        <p:cTn id="176" dur="1" fill="hold">
                                          <p:stCondLst>
                                            <p:cond delay="499"/>
                                          </p:stCondLst>
                                        </p:cTn>
                                        <p:tgtEl>
                                          <p:spTgt spid="44"/>
                                        </p:tgtEl>
                                        <p:attrNameLst>
                                          <p:attrName>style.visibility</p:attrName>
                                        </p:attrNameLst>
                                      </p:cBhvr>
                                      <p:to>
                                        <p:strVal val="hidden"/>
                                      </p:to>
                                    </p:set>
                                  </p:childTnLst>
                                </p:cTn>
                              </p:par>
                              <p:par>
                                <p:cTn id="177" presetID="10" presetClass="exit" presetSubtype="0" fill="hold" grpId="1" nodeType="withEffect">
                                  <p:stCondLst>
                                    <p:cond delay="0"/>
                                  </p:stCondLst>
                                  <p:childTnLst>
                                    <p:animEffect transition="out" filter="fade">
                                      <p:cBhvr>
                                        <p:cTn id="178" dur="500"/>
                                        <p:tgtEl>
                                          <p:spTgt spid="45"/>
                                        </p:tgtEl>
                                      </p:cBhvr>
                                    </p:animEffect>
                                    <p:set>
                                      <p:cBhvr>
                                        <p:cTn id="179" dur="1" fill="hold">
                                          <p:stCondLst>
                                            <p:cond delay="499"/>
                                          </p:stCondLst>
                                        </p:cTn>
                                        <p:tgtEl>
                                          <p:spTgt spid="45"/>
                                        </p:tgtEl>
                                        <p:attrNameLst>
                                          <p:attrName>style.visibility</p:attrName>
                                        </p:attrNameLst>
                                      </p:cBhvr>
                                      <p:to>
                                        <p:strVal val="hidden"/>
                                      </p:to>
                                    </p:set>
                                  </p:childTnLst>
                                </p:cTn>
                              </p:par>
                              <p:par>
                                <p:cTn id="180" presetID="10" presetClass="exit" presetSubtype="0" fill="hold" grpId="1" nodeType="withEffect">
                                  <p:stCondLst>
                                    <p:cond delay="0"/>
                                  </p:stCondLst>
                                  <p:childTnLst>
                                    <p:animEffect transition="out" filter="fade">
                                      <p:cBhvr>
                                        <p:cTn id="181" dur="500"/>
                                        <p:tgtEl>
                                          <p:spTgt spid="46"/>
                                        </p:tgtEl>
                                      </p:cBhvr>
                                    </p:animEffect>
                                    <p:set>
                                      <p:cBhvr>
                                        <p:cTn id="182" dur="1" fill="hold">
                                          <p:stCondLst>
                                            <p:cond delay="499"/>
                                          </p:stCondLst>
                                        </p:cTn>
                                        <p:tgtEl>
                                          <p:spTgt spid="46"/>
                                        </p:tgtEl>
                                        <p:attrNameLst>
                                          <p:attrName>style.visibility</p:attrName>
                                        </p:attrNameLst>
                                      </p:cBhvr>
                                      <p:to>
                                        <p:strVal val="hidden"/>
                                      </p:to>
                                    </p:set>
                                  </p:childTnLst>
                                </p:cTn>
                              </p:par>
                              <p:par>
                                <p:cTn id="183" presetID="10" presetClass="exit" presetSubtype="0" fill="hold" grpId="1" nodeType="withEffect">
                                  <p:stCondLst>
                                    <p:cond delay="0"/>
                                  </p:stCondLst>
                                  <p:childTnLst>
                                    <p:animEffect transition="out" filter="fade">
                                      <p:cBhvr>
                                        <p:cTn id="184" dur="500"/>
                                        <p:tgtEl>
                                          <p:spTgt spid="43"/>
                                        </p:tgtEl>
                                      </p:cBhvr>
                                    </p:animEffect>
                                    <p:set>
                                      <p:cBhvr>
                                        <p:cTn id="185" dur="1" fill="hold">
                                          <p:stCondLst>
                                            <p:cond delay="499"/>
                                          </p:stCondLst>
                                        </p:cTn>
                                        <p:tgtEl>
                                          <p:spTgt spid="43"/>
                                        </p:tgtEl>
                                        <p:attrNameLst>
                                          <p:attrName>style.visibility</p:attrName>
                                        </p:attrNameLst>
                                      </p:cBhvr>
                                      <p:to>
                                        <p:strVal val="hidden"/>
                                      </p:to>
                                    </p:set>
                                  </p:childTnLst>
                                </p:cTn>
                              </p:par>
                              <p:par>
                                <p:cTn id="186" presetID="10" presetClass="exit" presetSubtype="0" fill="hold" grpId="1" nodeType="withEffect">
                                  <p:stCondLst>
                                    <p:cond delay="0"/>
                                  </p:stCondLst>
                                  <p:childTnLst>
                                    <p:animEffect transition="out" filter="fade">
                                      <p:cBhvr>
                                        <p:cTn id="187" dur="500"/>
                                        <p:tgtEl>
                                          <p:spTgt spid="42"/>
                                        </p:tgtEl>
                                      </p:cBhvr>
                                    </p:animEffect>
                                    <p:set>
                                      <p:cBhvr>
                                        <p:cTn id="188" dur="1" fill="hold">
                                          <p:stCondLst>
                                            <p:cond delay="499"/>
                                          </p:stCondLst>
                                        </p:cTn>
                                        <p:tgtEl>
                                          <p:spTgt spid="42"/>
                                        </p:tgtEl>
                                        <p:attrNameLst>
                                          <p:attrName>style.visibility</p:attrName>
                                        </p:attrNameLst>
                                      </p:cBhvr>
                                      <p:to>
                                        <p:strVal val="hidden"/>
                                      </p:to>
                                    </p:set>
                                  </p:childTnLst>
                                </p:cTn>
                              </p:par>
                              <p:par>
                                <p:cTn id="189" presetID="10" presetClass="exit" presetSubtype="0" fill="hold" grpId="1" nodeType="withEffect">
                                  <p:stCondLst>
                                    <p:cond delay="0"/>
                                  </p:stCondLst>
                                  <p:childTnLst>
                                    <p:animEffect transition="out" filter="fade">
                                      <p:cBhvr>
                                        <p:cTn id="190" dur="500"/>
                                        <p:tgtEl>
                                          <p:spTgt spid="39"/>
                                        </p:tgtEl>
                                      </p:cBhvr>
                                    </p:animEffect>
                                    <p:set>
                                      <p:cBhvr>
                                        <p:cTn id="191" dur="1" fill="hold">
                                          <p:stCondLst>
                                            <p:cond delay="499"/>
                                          </p:stCondLst>
                                        </p:cTn>
                                        <p:tgtEl>
                                          <p:spTgt spid="39"/>
                                        </p:tgtEl>
                                        <p:attrNameLst>
                                          <p:attrName>style.visibility</p:attrName>
                                        </p:attrNameLst>
                                      </p:cBhvr>
                                      <p:to>
                                        <p:strVal val="hidden"/>
                                      </p:to>
                                    </p:set>
                                  </p:childTnLst>
                                </p:cTn>
                              </p:par>
                              <p:par>
                                <p:cTn id="192" presetID="10" presetClass="exit" presetSubtype="0" fill="hold" grpId="1" nodeType="withEffect">
                                  <p:stCondLst>
                                    <p:cond delay="0"/>
                                  </p:stCondLst>
                                  <p:childTnLst>
                                    <p:animEffect transition="out" filter="fade">
                                      <p:cBhvr>
                                        <p:cTn id="193" dur="500"/>
                                        <p:tgtEl>
                                          <p:spTgt spid="40"/>
                                        </p:tgtEl>
                                      </p:cBhvr>
                                    </p:animEffect>
                                    <p:set>
                                      <p:cBhvr>
                                        <p:cTn id="194" dur="1" fill="hold">
                                          <p:stCondLst>
                                            <p:cond delay="499"/>
                                          </p:stCondLst>
                                        </p:cTn>
                                        <p:tgtEl>
                                          <p:spTgt spid="40"/>
                                        </p:tgtEl>
                                        <p:attrNameLst>
                                          <p:attrName>style.visibility</p:attrName>
                                        </p:attrNameLst>
                                      </p:cBhvr>
                                      <p:to>
                                        <p:strVal val="hidden"/>
                                      </p:to>
                                    </p:set>
                                  </p:childTnLst>
                                </p:cTn>
                              </p:par>
                              <p:par>
                                <p:cTn id="195" presetID="10" presetClass="exit" presetSubtype="0" fill="hold" grpId="1" nodeType="withEffect">
                                  <p:stCondLst>
                                    <p:cond delay="0"/>
                                  </p:stCondLst>
                                  <p:childTnLst>
                                    <p:animEffect transition="out" filter="fade">
                                      <p:cBhvr>
                                        <p:cTn id="196" dur="500"/>
                                        <p:tgtEl>
                                          <p:spTgt spid="37"/>
                                        </p:tgtEl>
                                      </p:cBhvr>
                                    </p:animEffect>
                                    <p:set>
                                      <p:cBhvr>
                                        <p:cTn id="197" dur="1" fill="hold">
                                          <p:stCondLst>
                                            <p:cond delay="499"/>
                                          </p:stCondLst>
                                        </p:cTn>
                                        <p:tgtEl>
                                          <p:spTgt spid="37"/>
                                        </p:tgtEl>
                                        <p:attrNameLst>
                                          <p:attrName>style.visibility</p:attrName>
                                        </p:attrNameLst>
                                      </p:cBhvr>
                                      <p:to>
                                        <p:strVal val="hidden"/>
                                      </p:to>
                                    </p:set>
                                  </p:childTnLst>
                                </p:cTn>
                              </p:par>
                              <p:par>
                                <p:cTn id="198" presetID="10" presetClass="exit" presetSubtype="0" fill="hold" grpId="1" nodeType="withEffect">
                                  <p:stCondLst>
                                    <p:cond delay="0"/>
                                  </p:stCondLst>
                                  <p:childTnLst>
                                    <p:animEffect transition="out" filter="fade">
                                      <p:cBhvr>
                                        <p:cTn id="199" dur="500"/>
                                        <p:tgtEl>
                                          <p:spTgt spid="36"/>
                                        </p:tgtEl>
                                      </p:cBhvr>
                                    </p:animEffect>
                                    <p:set>
                                      <p:cBhvr>
                                        <p:cTn id="200" dur="1" fill="hold">
                                          <p:stCondLst>
                                            <p:cond delay="499"/>
                                          </p:stCondLst>
                                        </p:cTn>
                                        <p:tgtEl>
                                          <p:spTgt spid="36"/>
                                        </p:tgtEl>
                                        <p:attrNameLst>
                                          <p:attrName>style.visibility</p:attrName>
                                        </p:attrNameLst>
                                      </p:cBhvr>
                                      <p:to>
                                        <p:strVal val="hidden"/>
                                      </p:to>
                                    </p:set>
                                  </p:childTnLst>
                                </p:cTn>
                              </p:par>
                              <p:par>
                                <p:cTn id="201" presetID="10" presetClass="exit" presetSubtype="0" fill="hold" grpId="1" nodeType="withEffect">
                                  <p:stCondLst>
                                    <p:cond delay="0"/>
                                  </p:stCondLst>
                                  <p:childTnLst>
                                    <p:animEffect transition="out" filter="fade">
                                      <p:cBhvr>
                                        <p:cTn id="202" dur="500"/>
                                        <p:tgtEl>
                                          <p:spTgt spid="33"/>
                                        </p:tgtEl>
                                      </p:cBhvr>
                                    </p:animEffect>
                                    <p:set>
                                      <p:cBhvr>
                                        <p:cTn id="203" dur="1" fill="hold">
                                          <p:stCondLst>
                                            <p:cond delay="499"/>
                                          </p:stCondLst>
                                        </p:cTn>
                                        <p:tgtEl>
                                          <p:spTgt spid="33"/>
                                        </p:tgtEl>
                                        <p:attrNameLst>
                                          <p:attrName>style.visibility</p:attrName>
                                        </p:attrNameLst>
                                      </p:cBhvr>
                                      <p:to>
                                        <p:strVal val="hidden"/>
                                      </p:to>
                                    </p:set>
                                  </p:childTnLst>
                                </p:cTn>
                              </p:par>
                              <p:par>
                                <p:cTn id="204" presetID="10" presetClass="exit" presetSubtype="0" fill="hold" grpId="1" nodeType="withEffect">
                                  <p:stCondLst>
                                    <p:cond delay="0"/>
                                  </p:stCondLst>
                                  <p:childTnLst>
                                    <p:animEffect transition="out" filter="fade">
                                      <p:cBhvr>
                                        <p:cTn id="205" dur="500"/>
                                        <p:tgtEl>
                                          <p:spTgt spid="34"/>
                                        </p:tgtEl>
                                      </p:cBhvr>
                                    </p:animEffect>
                                    <p:set>
                                      <p:cBhvr>
                                        <p:cTn id="206"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p:cNvSpPr/>
          <p:nvPr/>
        </p:nvSpPr>
        <p:spPr>
          <a:xfrm>
            <a:off x="1256528" y="4920636"/>
            <a:ext cx="177629" cy="168731"/>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572015" y="1633724"/>
            <a:ext cx="177629" cy="168731"/>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6625572" y="2054036"/>
            <a:ext cx="1474303" cy="166048"/>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8225652" y="2055468"/>
            <a:ext cx="1872548" cy="173496"/>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1573430" y="2052540"/>
            <a:ext cx="177629" cy="168731"/>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1574846" y="2240462"/>
            <a:ext cx="177629" cy="168731"/>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6626987" y="2250839"/>
            <a:ext cx="1474303" cy="166048"/>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8227068" y="2243390"/>
            <a:ext cx="1872548" cy="173496"/>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a:off x="1573431" y="2487688"/>
            <a:ext cx="177629" cy="168731"/>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1574846" y="2853221"/>
            <a:ext cx="177629" cy="168731"/>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6626988" y="2881359"/>
            <a:ext cx="1474303" cy="166048"/>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p:nvPr/>
        </p:nvSpPr>
        <p:spPr>
          <a:xfrm>
            <a:off x="8227068" y="2873910"/>
            <a:ext cx="1872548" cy="173496"/>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p:nvPr/>
        </p:nvSpPr>
        <p:spPr>
          <a:xfrm>
            <a:off x="1567380" y="3041141"/>
            <a:ext cx="177629" cy="168731"/>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p:nvPr/>
        </p:nvSpPr>
        <p:spPr>
          <a:xfrm>
            <a:off x="6628404" y="3078164"/>
            <a:ext cx="1474303" cy="166048"/>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a:off x="8228484" y="3070715"/>
            <a:ext cx="1872548" cy="173496"/>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p:nvPr/>
        </p:nvSpPr>
        <p:spPr>
          <a:xfrm>
            <a:off x="1572015" y="3229063"/>
            <a:ext cx="177629" cy="168731"/>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6629819" y="3268040"/>
            <a:ext cx="1474303" cy="337461"/>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8229899" y="3267518"/>
            <a:ext cx="1872548" cy="336083"/>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1573430" y="3621248"/>
            <a:ext cx="177629" cy="168731"/>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p:cNvSpPr/>
          <p:nvPr/>
        </p:nvSpPr>
        <p:spPr>
          <a:xfrm>
            <a:off x="6631235" y="3640497"/>
            <a:ext cx="1474303" cy="373508"/>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8231315" y="3633049"/>
            <a:ext cx="1872548" cy="381429"/>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1574845" y="4040035"/>
            <a:ext cx="177629" cy="168731"/>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2984165" y="4173856"/>
            <a:ext cx="4573942" cy="253916"/>
          </a:xfrm>
          <a:prstGeom prst="rect">
            <a:avLst/>
          </a:prstGeom>
          <a:noFill/>
        </p:spPr>
        <p:txBody>
          <a:bodyPr wrap="square" rtlCol="0">
            <a:spAutoFit/>
          </a:bodyPr>
          <a:lstStyle/>
          <a:p>
            <a:r>
              <a:rPr lang="en-US" sz="1050" dirty="0"/>
              <a:t>Type in Additional Facility Types &amp; Technical dimensions</a:t>
            </a:r>
          </a:p>
        </p:txBody>
      </p:sp>
      <p:sp>
        <p:nvSpPr>
          <p:cNvPr id="74" name="TextBox 73"/>
          <p:cNvSpPr txBox="1"/>
          <p:nvPr/>
        </p:nvSpPr>
        <p:spPr>
          <a:xfrm>
            <a:off x="1795468" y="5107729"/>
            <a:ext cx="7094856" cy="445122"/>
          </a:xfrm>
          <a:prstGeom prst="rect">
            <a:avLst/>
          </a:prstGeom>
          <a:noFill/>
        </p:spPr>
        <p:txBody>
          <a:bodyPr wrap="square" rtlCol="0">
            <a:spAutoFit/>
          </a:bodyPr>
          <a:lstStyle/>
          <a:p>
            <a:pPr>
              <a:lnSpc>
                <a:spcPct val="110000"/>
              </a:lnSpc>
            </a:pPr>
            <a:r>
              <a:rPr lang="en-US" sz="1050" dirty="0"/>
              <a:t>If a Description for further Rationale for technical Infeasibilities or other contributing factors Apply, Please fill in description here. Photos can also be attached</a:t>
            </a:r>
          </a:p>
        </p:txBody>
      </p:sp>
      <p:pic>
        <p:nvPicPr>
          <p:cNvPr id="5" name="Picture 4" descr="ADA Statement of Technical Infeasibility 10.18.16_Fina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31" y="-3065584"/>
            <a:ext cx="9848644" cy="16221298"/>
          </a:xfrm>
          <a:prstGeom prst="rect">
            <a:avLst/>
          </a:prstGeom>
        </p:spPr>
      </p:pic>
    </p:spTree>
    <p:extLst>
      <p:ext uri="{BB962C8B-B14F-4D97-AF65-F5344CB8AC3E}">
        <p14:creationId xmlns:p14="http://schemas.microsoft.com/office/powerpoint/2010/main" val="379505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3.37456E-6 1.5235E-6 L -3.37456E-6 -0.93286 " pathEditMode="relative" rAng="0" ptsTypes="AA">
                                      <p:cBhvr>
                                        <p:cTn id="6" dur="2000" fill="hold"/>
                                        <p:tgtEl>
                                          <p:spTgt spid="5"/>
                                        </p:tgtEl>
                                        <p:attrNameLst>
                                          <p:attrName>ppt_x</p:attrName>
                                          <p:attrName>ppt_y</p:attrName>
                                        </p:attrNameLst>
                                      </p:cBhvr>
                                      <p:rCtr x="0" y="-46654"/>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childTnLst>
                                </p:cTn>
                              </p:par>
                            </p:childTnLst>
                          </p:cTn>
                        </p:par>
                        <p:par>
                          <p:cTn id="15" fill="hold">
                            <p:stCondLst>
                              <p:cond delay="3000"/>
                            </p:stCondLst>
                            <p:childTnLst>
                              <p:par>
                                <p:cTn id="16" presetID="10" presetClass="entr" presetSubtype="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par>
                          <p:cTn id="19" fill="hold">
                            <p:stCondLst>
                              <p:cond delay="3500"/>
                            </p:stCondLst>
                            <p:childTnLst>
                              <p:par>
                                <p:cTn id="20" presetID="10" presetClass="entr" presetSubtype="0"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par>
                          <p:cTn id="23" fill="hold">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fade">
                                      <p:cBhvr>
                                        <p:cTn id="26" dur="500"/>
                                        <p:tgtEl>
                                          <p:spTgt spid="48"/>
                                        </p:tgtEl>
                                      </p:cBhvr>
                                    </p:animEffect>
                                  </p:childTnLst>
                                </p:cTn>
                              </p:par>
                            </p:childTnLst>
                          </p:cTn>
                        </p:par>
                        <p:par>
                          <p:cTn id="27" fill="hold">
                            <p:stCondLst>
                              <p:cond delay="4500"/>
                            </p:stCondLst>
                            <p:childTnLst>
                              <p:par>
                                <p:cTn id="28" presetID="10" presetClass="entr" presetSubtype="0" fill="hold" grpId="0" nodeType="after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fade">
                                      <p:cBhvr>
                                        <p:cTn id="30" dur="500"/>
                                        <p:tgtEl>
                                          <p:spTgt spid="49"/>
                                        </p:tgtEl>
                                      </p:cBhvr>
                                    </p:animEffect>
                                  </p:childTnLst>
                                </p:cTn>
                              </p:par>
                            </p:childTnLst>
                          </p:cTn>
                        </p:par>
                        <p:par>
                          <p:cTn id="31" fill="hold">
                            <p:stCondLst>
                              <p:cond delay="5000"/>
                            </p:stCondLst>
                            <p:childTnLst>
                              <p:par>
                                <p:cTn id="32" presetID="10" presetClass="entr" presetSubtype="0" fill="hold" grpId="0" nodeType="after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500"/>
                                        <p:tgtEl>
                                          <p:spTgt spid="5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50"/>
                                        </p:tgtEl>
                                      </p:cBhvr>
                                    </p:animEffect>
                                    <p:set>
                                      <p:cBhvr>
                                        <p:cTn id="39" dur="1" fill="hold">
                                          <p:stCondLst>
                                            <p:cond delay="499"/>
                                          </p:stCondLst>
                                        </p:cTn>
                                        <p:tgtEl>
                                          <p:spTgt spid="50"/>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20"/>
                                        </p:tgtEl>
                                      </p:cBhvr>
                                    </p:animEffect>
                                    <p:set>
                                      <p:cBhvr>
                                        <p:cTn id="45" dur="1" fill="hold">
                                          <p:stCondLst>
                                            <p:cond delay="499"/>
                                          </p:stCondLst>
                                        </p:cTn>
                                        <p:tgtEl>
                                          <p:spTgt spid="20"/>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49"/>
                                        </p:tgtEl>
                                      </p:cBhvr>
                                    </p:animEffect>
                                    <p:set>
                                      <p:cBhvr>
                                        <p:cTn id="48" dur="1" fill="hold">
                                          <p:stCondLst>
                                            <p:cond delay="499"/>
                                          </p:stCondLst>
                                        </p:cTn>
                                        <p:tgtEl>
                                          <p:spTgt spid="49"/>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48"/>
                                        </p:tgtEl>
                                      </p:cBhvr>
                                    </p:animEffect>
                                    <p:set>
                                      <p:cBhvr>
                                        <p:cTn id="51" dur="1" fill="hold">
                                          <p:stCondLst>
                                            <p:cond delay="499"/>
                                          </p:stCondLst>
                                        </p:cTn>
                                        <p:tgtEl>
                                          <p:spTgt spid="48"/>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9"/>
                                        </p:tgtEl>
                                      </p:cBhvr>
                                    </p:animEffect>
                                    <p:set>
                                      <p:cBhvr>
                                        <p:cTn id="54" dur="1" fill="hold">
                                          <p:stCondLst>
                                            <p:cond delay="499"/>
                                          </p:stCondLst>
                                        </p:cTn>
                                        <p:tgtEl>
                                          <p:spTgt spid="19"/>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47"/>
                                        </p:tgtEl>
                                      </p:cBhvr>
                                    </p:animEffect>
                                    <p:set>
                                      <p:cBhvr>
                                        <p:cTn id="57" dur="1" fill="hold">
                                          <p:stCondLst>
                                            <p:cond delay="499"/>
                                          </p:stCondLst>
                                        </p:cTn>
                                        <p:tgtEl>
                                          <p:spTgt spid="47"/>
                                        </p:tgtEl>
                                        <p:attrNameLst>
                                          <p:attrName>style.visibility</p:attrName>
                                        </p:attrNameLst>
                                      </p:cBhvr>
                                      <p:to>
                                        <p:strVal val="hidden"/>
                                      </p:to>
                                    </p:se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fade">
                                      <p:cBhvr>
                                        <p:cTn id="61" dur="500"/>
                                        <p:tgtEl>
                                          <p:spTgt spid="58"/>
                                        </p:tgtEl>
                                      </p:cBhvr>
                                    </p:animEffec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59"/>
                                        </p:tgtEl>
                                        <p:attrNameLst>
                                          <p:attrName>style.visibility</p:attrName>
                                        </p:attrNameLst>
                                      </p:cBhvr>
                                      <p:to>
                                        <p:strVal val="visible"/>
                                      </p:to>
                                    </p:set>
                                    <p:animEffect transition="in" filter="fade">
                                      <p:cBhvr>
                                        <p:cTn id="65" dur="500"/>
                                        <p:tgtEl>
                                          <p:spTgt spid="59"/>
                                        </p:tgtEl>
                                      </p:cBhvr>
                                    </p:animEffect>
                                  </p:childTnLst>
                                </p:cTn>
                              </p:par>
                            </p:childTnLst>
                          </p:cTn>
                        </p:par>
                        <p:par>
                          <p:cTn id="66" fill="hold">
                            <p:stCondLst>
                              <p:cond delay="1500"/>
                            </p:stCondLst>
                            <p:childTnLst>
                              <p:par>
                                <p:cTn id="67" presetID="10" presetClass="entr" presetSubtype="0" fill="hold" grpId="0" nodeType="afterEffect">
                                  <p:stCondLst>
                                    <p:cond delay="0"/>
                                  </p:stCondLst>
                                  <p:childTnLst>
                                    <p:set>
                                      <p:cBhvr>
                                        <p:cTn id="68" dur="1" fill="hold">
                                          <p:stCondLst>
                                            <p:cond delay="0"/>
                                          </p:stCondLst>
                                        </p:cTn>
                                        <p:tgtEl>
                                          <p:spTgt spid="60"/>
                                        </p:tgtEl>
                                        <p:attrNameLst>
                                          <p:attrName>style.visibility</p:attrName>
                                        </p:attrNameLst>
                                      </p:cBhvr>
                                      <p:to>
                                        <p:strVal val="visible"/>
                                      </p:to>
                                    </p:set>
                                    <p:animEffect transition="in" filter="fade">
                                      <p:cBhvr>
                                        <p:cTn id="69" dur="500"/>
                                        <p:tgtEl>
                                          <p:spTgt spid="60"/>
                                        </p:tgtEl>
                                      </p:cBhvr>
                                    </p:animEffect>
                                  </p:childTnLst>
                                </p:cTn>
                              </p:par>
                            </p:childTnLst>
                          </p:cTn>
                        </p:par>
                        <p:par>
                          <p:cTn id="70" fill="hold">
                            <p:stCondLst>
                              <p:cond delay="2000"/>
                            </p:stCondLst>
                            <p:childTnLst>
                              <p:par>
                                <p:cTn id="71" presetID="10" presetClass="entr" presetSubtype="0" fill="hold" grpId="0" nodeType="afterEffect">
                                  <p:stCondLst>
                                    <p:cond delay="0"/>
                                  </p:stCondLst>
                                  <p:childTnLst>
                                    <p:set>
                                      <p:cBhvr>
                                        <p:cTn id="72" dur="1" fill="hold">
                                          <p:stCondLst>
                                            <p:cond delay="0"/>
                                          </p:stCondLst>
                                        </p:cTn>
                                        <p:tgtEl>
                                          <p:spTgt spid="61"/>
                                        </p:tgtEl>
                                        <p:attrNameLst>
                                          <p:attrName>style.visibility</p:attrName>
                                        </p:attrNameLst>
                                      </p:cBhvr>
                                      <p:to>
                                        <p:strVal val="visible"/>
                                      </p:to>
                                    </p:set>
                                    <p:animEffect transition="in" filter="fade">
                                      <p:cBhvr>
                                        <p:cTn id="73" dur="500"/>
                                        <p:tgtEl>
                                          <p:spTgt spid="61"/>
                                        </p:tgtEl>
                                      </p:cBhvr>
                                    </p:animEffect>
                                  </p:childTnLst>
                                </p:cTn>
                              </p:par>
                            </p:childTnLst>
                          </p:cTn>
                        </p:par>
                        <p:par>
                          <p:cTn id="74" fill="hold">
                            <p:stCondLst>
                              <p:cond delay="2500"/>
                            </p:stCondLst>
                            <p:childTnLst>
                              <p:par>
                                <p:cTn id="75" presetID="10" presetClass="entr" presetSubtype="0" fill="hold" grpId="0" nodeType="afterEffect">
                                  <p:stCondLst>
                                    <p:cond delay="0"/>
                                  </p:stCondLst>
                                  <p:childTnLst>
                                    <p:set>
                                      <p:cBhvr>
                                        <p:cTn id="76" dur="1" fill="hold">
                                          <p:stCondLst>
                                            <p:cond delay="0"/>
                                          </p:stCondLst>
                                        </p:cTn>
                                        <p:tgtEl>
                                          <p:spTgt spid="62"/>
                                        </p:tgtEl>
                                        <p:attrNameLst>
                                          <p:attrName>style.visibility</p:attrName>
                                        </p:attrNameLst>
                                      </p:cBhvr>
                                      <p:to>
                                        <p:strVal val="visible"/>
                                      </p:to>
                                    </p:set>
                                    <p:animEffect transition="in" filter="fade">
                                      <p:cBhvr>
                                        <p:cTn id="77" dur="500"/>
                                        <p:tgtEl>
                                          <p:spTgt spid="62"/>
                                        </p:tgtEl>
                                      </p:cBhvr>
                                    </p:animEffect>
                                  </p:childTnLst>
                                </p:cTn>
                              </p:par>
                            </p:childTnLst>
                          </p:cTn>
                        </p:par>
                        <p:par>
                          <p:cTn id="78" fill="hold">
                            <p:stCondLst>
                              <p:cond delay="3000"/>
                            </p:stCondLst>
                            <p:childTnLst>
                              <p:par>
                                <p:cTn id="79" presetID="10" presetClass="entr" presetSubtype="0" fill="hold" grpId="0" nodeType="afterEffect">
                                  <p:stCondLst>
                                    <p:cond delay="0"/>
                                  </p:stCondLst>
                                  <p:childTnLst>
                                    <p:set>
                                      <p:cBhvr>
                                        <p:cTn id="80" dur="1" fill="hold">
                                          <p:stCondLst>
                                            <p:cond delay="0"/>
                                          </p:stCondLst>
                                        </p:cTn>
                                        <p:tgtEl>
                                          <p:spTgt spid="63"/>
                                        </p:tgtEl>
                                        <p:attrNameLst>
                                          <p:attrName>style.visibility</p:attrName>
                                        </p:attrNameLst>
                                      </p:cBhvr>
                                      <p:to>
                                        <p:strVal val="visible"/>
                                      </p:to>
                                    </p:set>
                                    <p:animEffect transition="in" filter="fade">
                                      <p:cBhvr>
                                        <p:cTn id="81" dur="500"/>
                                        <p:tgtEl>
                                          <p:spTgt spid="63"/>
                                        </p:tgtEl>
                                      </p:cBhvr>
                                    </p:animEffect>
                                  </p:childTnLst>
                                </p:cTn>
                              </p:par>
                            </p:childTnLst>
                          </p:cTn>
                        </p:par>
                        <p:par>
                          <p:cTn id="82" fill="hold">
                            <p:stCondLst>
                              <p:cond delay="3500"/>
                            </p:stCondLst>
                            <p:childTnLst>
                              <p:par>
                                <p:cTn id="83" presetID="10" presetClass="entr" presetSubtype="0" fill="hold" grpId="0" nodeType="afterEffect">
                                  <p:stCondLst>
                                    <p:cond delay="0"/>
                                  </p:stCondLst>
                                  <p:childTnLst>
                                    <p:set>
                                      <p:cBhvr>
                                        <p:cTn id="84" dur="1" fill="hold">
                                          <p:stCondLst>
                                            <p:cond delay="0"/>
                                          </p:stCondLst>
                                        </p:cTn>
                                        <p:tgtEl>
                                          <p:spTgt spid="64"/>
                                        </p:tgtEl>
                                        <p:attrNameLst>
                                          <p:attrName>style.visibility</p:attrName>
                                        </p:attrNameLst>
                                      </p:cBhvr>
                                      <p:to>
                                        <p:strVal val="visible"/>
                                      </p:to>
                                    </p:set>
                                    <p:animEffect transition="in" filter="fade">
                                      <p:cBhvr>
                                        <p:cTn id="85" dur="500"/>
                                        <p:tgtEl>
                                          <p:spTgt spid="64"/>
                                        </p:tgtEl>
                                      </p:cBhvr>
                                    </p:animEffect>
                                  </p:childTnLst>
                                </p:cTn>
                              </p:par>
                            </p:childTnLst>
                          </p:cTn>
                        </p:par>
                        <p:par>
                          <p:cTn id="86" fill="hold">
                            <p:stCondLst>
                              <p:cond delay="4000"/>
                            </p:stCondLst>
                            <p:childTnLst>
                              <p:par>
                                <p:cTn id="87" presetID="10" presetClass="entr" presetSubtype="0" fill="hold" grpId="0" nodeType="afterEffect">
                                  <p:stCondLst>
                                    <p:cond delay="0"/>
                                  </p:stCondLst>
                                  <p:childTnLst>
                                    <p:set>
                                      <p:cBhvr>
                                        <p:cTn id="88" dur="1" fill="hold">
                                          <p:stCondLst>
                                            <p:cond delay="0"/>
                                          </p:stCondLst>
                                        </p:cTn>
                                        <p:tgtEl>
                                          <p:spTgt spid="65"/>
                                        </p:tgtEl>
                                        <p:attrNameLst>
                                          <p:attrName>style.visibility</p:attrName>
                                        </p:attrNameLst>
                                      </p:cBhvr>
                                      <p:to>
                                        <p:strVal val="visible"/>
                                      </p:to>
                                    </p:set>
                                    <p:animEffect transition="in" filter="fade">
                                      <p:cBhvr>
                                        <p:cTn id="89" dur="500"/>
                                        <p:tgtEl>
                                          <p:spTgt spid="65"/>
                                        </p:tgtEl>
                                      </p:cBhvr>
                                    </p:animEffect>
                                  </p:childTnLst>
                                </p:cTn>
                              </p:par>
                            </p:childTnLst>
                          </p:cTn>
                        </p:par>
                        <p:par>
                          <p:cTn id="90" fill="hold">
                            <p:stCondLst>
                              <p:cond delay="4500"/>
                            </p:stCondLst>
                            <p:childTnLst>
                              <p:par>
                                <p:cTn id="91" presetID="10" presetClass="entr" presetSubtype="0" fill="hold" grpId="0" nodeType="afterEffect">
                                  <p:stCondLst>
                                    <p:cond delay="0"/>
                                  </p:stCondLst>
                                  <p:childTnLst>
                                    <p:set>
                                      <p:cBhvr>
                                        <p:cTn id="92" dur="1" fill="hold">
                                          <p:stCondLst>
                                            <p:cond delay="0"/>
                                          </p:stCondLst>
                                        </p:cTn>
                                        <p:tgtEl>
                                          <p:spTgt spid="66"/>
                                        </p:tgtEl>
                                        <p:attrNameLst>
                                          <p:attrName>style.visibility</p:attrName>
                                        </p:attrNameLst>
                                      </p:cBhvr>
                                      <p:to>
                                        <p:strVal val="visible"/>
                                      </p:to>
                                    </p:set>
                                    <p:animEffect transition="in" filter="fade">
                                      <p:cBhvr>
                                        <p:cTn id="93" dur="500"/>
                                        <p:tgtEl>
                                          <p:spTgt spid="66"/>
                                        </p:tgtEl>
                                      </p:cBhvr>
                                    </p:animEffect>
                                  </p:childTnLst>
                                </p:cTn>
                              </p:par>
                            </p:childTnLst>
                          </p:cTn>
                        </p:par>
                        <p:par>
                          <p:cTn id="94" fill="hold">
                            <p:stCondLst>
                              <p:cond delay="5000"/>
                            </p:stCondLst>
                            <p:childTnLst>
                              <p:par>
                                <p:cTn id="95" presetID="10" presetClass="entr" presetSubtype="0" fill="hold" grpId="0" nodeType="afterEffect">
                                  <p:stCondLst>
                                    <p:cond delay="0"/>
                                  </p:stCondLst>
                                  <p:childTnLst>
                                    <p:set>
                                      <p:cBhvr>
                                        <p:cTn id="96" dur="1" fill="hold">
                                          <p:stCondLst>
                                            <p:cond delay="0"/>
                                          </p:stCondLst>
                                        </p:cTn>
                                        <p:tgtEl>
                                          <p:spTgt spid="67"/>
                                        </p:tgtEl>
                                        <p:attrNameLst>
                                          <p:attrName>style.visibility</p:attrName>
                                        </p:attrNameLst>
                                      </p:cBhvr>
                                      <p:to>
                                        <p:strVal val="visible"/>
                                      </p:to>
                                    </p:set>
                                    <p:animEffect transition="in" filter="fade">
                                      <p:cBhvr>
                                        <p:cTn id="97" dur="500"/>
                                        <p:tgtEl>
                                          <p:spTgt spid="67"/>
                                        </p:tgtEl>
                                      </p:cBhvr>
                                    </p:animEffect>
                                  </p:childTnLst>
                                </p:cTn>
                              </p:par>
                            </p:childTnLst>
                          </p:cTn>
                        </p:par>
                        <p:par>
                          <p:cTn id="98" fill="hold">
                            <p:stCondLst>
                              <p:cond delay="5500"/>
                            </p:stCondLst>
                            <p:childTnLst>
                              <p:par>
                                <p:cTn id="99" presetID="10" presetClass="entr" presetSubtype="0" fill="hold" grpId="0" nodeType="afterEffect">
                                  <p:stCondLst>
                                    <p:cond delay="0"/>
                                  </p:stCondLst>
                                  <p:childTnLst>
                                    <p:set>
                                      <p:cBhvr>
                                        <p:cTn id="100" dur="1" fill="hold">
                                          <p:stCondLst>
                                            <p:cond delay="0"/>
                                          </p:stCondLst>
                                        </p:cTn>
                                        <p:tgtEl>
                                          <p:spTgt spid="68"/>
                                        </p:tgtEl>
                                        <p:attrNameLst>
                                          <p:attrName>style.visibility</p:attrName>
                                        </p:attrNameLst>
                                      </p:cBhvr>
                                      <p:to>
                                        <p:strVal val="visible"/>
                                      </p:to>
                                    </p:set>
                                    <p:animEffect transition="in" filter="fade">
                                      <p:cBhvr>
                                        <p:cTn id="101" dur="500"/>
                                        <p:tgtEl>
                                          <p:spTgt spid="68"/>
                                        </p:tgtEl>
                                      </p:cBhvr>
                                    </p:animEffect>
                                  </p:childTnLst>
                                </p:cTn>
                              </p:par>
                            </p:childTnLst>
                          </p:cTn>
                        </p:par>
                        <p:par>
                          <p:cTn id="102" fill="hold">
                            <p:stCondLst>
                              <p:cond delay="6000"/>
                            </p:stCondLst>
                            <p:childTnLst>
                              <p:par>
                                <p:cTn id="103" presetID="10" presetClass="entr" presetSubtype="0" fill="hold" grpId="0" nodeType="afterEffect">
                                  <p:stCondLst>
                                    <p:cond delay="0"/>
                                  </p:stCondLst>
                                  <p:childTnLst>
                                    <p:set>
                                      <p:cBhvr>
                                        <p:cTn id="104" dur="1" fill="hold">
                                          <p:stCondLst>
                                            <p:cond delay="0"/>
                                          </p:stCondLst>
                                        </p:cTn>
                                        <p:tgtEl>
                                          <p:spTgt spid="69"/>
                                        </p:tgtEl>
                                        <p:attrNameLst>
                                          <p:attrName>style.visibility</p:attrName>
                                        </p:attrNameLst>
                                      </p:cBhvr>
                                      <p:to>
                                        <p:strVal val="visible"/>
                                      </p:to>
                                    </p:set>
                                    <p:animEffect transition="in" filter="fade">
                                      <p:cBhvr>
                                        <p:cTn id="105" dur="500"/>
                                        <p:tgtEl>
                                          <p:spTgt spid="69"/>
                                        </p:tgtEl>
                                      </p:cBhvr>
                                    </p:animEffect>
                                  </p:childTnLst>
                                </p:cTn>
                              </p:par>
                            </p:childTnLst>
                          </p:cTn>
                        </p:par>
                        <p:par>
                          <p:cTn id="106" fill="hold">
                            <p:stCondLst>
                              <p:cond delay="6500"/>
                            </p:stCondLst>
                            <p:childTnLst>
                              <p:par>
                                <p:cTn id="107" presetID="10" presetClass="entr" presetSubtype="0" fill="hold" grpId="0" nodeType="afterEffect">
                                  <p:stCondLst>
                                    <p:cond delay="0"/>
                                  </p:stCondLst>
                                  <p:childTnLst>
                                    <p:set>
                                      <p:cBhvr>
                                        <p:cTn id="108" dur="1" fill="hold">
                                          <p:stCondLst>
                                            <p:cond delay="0"/>
                                          </p:stCondLst>
                                        </p:cTn>
                                        <p:tgtEl>
                                          <p:spTgt spid="70"/>
                                        </p:tgtEl>
                                        <p:attrNameLst>
                                          <p:attrName>style.visibility</p:attrName>
                                        </p:attrNameLst>
                                      </p:cBhvr>
                                      <p:to>
                                        <p:strVal val="visible"/>
                                      </p:to>
                                    </p:set>
                                    <p:animEffect transition="in" filter="fade">
                                      <p:cBhvr>
                                        <p:cTn id="109" dur="500"/>
                                        <p:tgtEl>
                                          <p:spTgt spid="70"/>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grpId="1" nodeType="clickEffect">
                                  <p:stCondLst>
                                    <p:cond delay="0"/>
                                  </p:stCondLst>
                                  <p:childTnLst>
                                    <p:animEffect transition="out" filter="fade">
                                      <p:cBhvr>
                                        <p:cTn id="113" dur="500"/>
                                        <p:tgtEl>
                                          <p:spTgt spid="70"/>
                                        </p:tgtEl>
                                      </p:cBhvr>
                                    </p:animEffect>
                                    <p:set>
                                      <p:cBhvr>
                                        <p:cTn id="114" dur="1" fill="hold">
                                          <p:stCondLst>
                                            <p:cond delay="499"/>
                                          </p:stCondLst>
                                        </p:cTn>
                                        <p:tgtEl>
                                          <p:spTgt spid="70"/>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67"/>
                                        </p:tgtEl>
                                      </p:cBhvr>
                                    </p:animEffect>
                                    <p:set>
                                      <p:cBhvr>
                                        <p:cTn id="117" dur="1" fill="hold">
                                          <p:stCondLst>
                                            <p:cond delay="499"/>
                                          </p:stCondLst>
                                        </p:cTn>
                                        <p:tgtEl>
                                          <p:spTgt spid="67"/>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64"/>
                                        </p:tgtEl>
                                      </p:cBhvr>
                                    </p:animEffect>
                                    <p:set>
                                      <p:cBhvr>
                                        <p:cTn id="120" dur="1" fill="hold">
                                          <p:stCondLst>
                                            <p:cond delay="499"/>
                                          </p:stCondLst>
                                        </p:cTn>
                                        <p:tgtEl>
                                          <p:spTgt spid="64"/>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61"/>
                                        </p:tgtEl>
                                      </p:cBhvr>
                                    </p:animEffect>
                                    <p:set>
                                      <p:cBhvr>
                                        <p:cTn id="123" dur="1" fill="hold">
                                          <p:stCondLst>
                                            <p:cond delay="499"/>
                                          </p:stCondLst>
                                        </p:cTn>
                                        <p:tgtEl>
                                          <p:spTgt spid="61"/>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60"/>
                                        </p:tgtEl>
                                      </p:cBhvr>
                                    </p:animEffect>
                                    <p:set>
                                      <p:cBhvr>
                                        <p:cTn id="126" dur="1" fill="hold">
                                          <p:stCondLst>
                                            <p:cond delay="499"/>
                                          </p:stCondLst>
                                        </p:cTn>
                                        <p:tgtEl>
                                          <p:spTgt spid="60"/>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63"/>
                                        </p:tgtEl>
                                      </p:cBhvr>
                                    </p:animEffect>
                                    <p:set>
                                      <p:cBhvr>
                                        <p:cTn id="129" dur="1" fill="hold">
                                          <p:stCondLst>
                                            <p:cond delay="499"/>
                                          </p:stCondLst>
                                        </p:cTn>
                                        <p:tgtEl>
                                          <p:spTgt spid="63"/>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66"/>
                                        </p:tgtEl>
                                      </p:cBhvr>
                                    </p:animEffect>
                                    <p:set>
                                      <p:cBhvr>
                                        <p:cTn id="132" dur="1" fill="hold">
                                          <p:stCondLst>
                                            <p:cond delay="499"/>
                                          </p:stCondLst>
                                        </p:cTn>
                                        <p:tgtEl>
                                          <p:spTgt spid="66"/>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69"/>
                                        </p:tgtEl>
                                      </p:cBhvr>
                                    </p:animEffect>
                                    <p:set>
                                      <p:cBhvr>
                                        <p:cTn id="135" dur="1" fill="hold">
                                          <p:stCondLst>
                                            <p:cond delay="499"/>
                                          </p:stCondLst>
                                        </p:cTn>
                                        <p:tgtEl>
                                          <p:spTgt spid="69"/>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68"/>
                                        </p:tgtEl>
                                      </p:cBhvr>
                                    </p:animEffect>
                                    <p:set>
                                      <p:cBhvr>
                                        <p:cTn id="138" dur="1" fill="hold">
                                          <p:stCondLst>
                                            <p:cond delay="499"/>
                                          </p:stCondLst>
                                        </p:cTn>
                                        <p:tgtEl>
                                          <p:spTgt spid="68"/>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65"/>
                                        </p:tgtEl>
                                      </p:cBhvr>
                                    </p:animEffect>
                                    <p:set>
                                      <p:cBhvr>
                                        <p:cTn id="141" dur="1" fill="hold">
                                          <p:stCondLst>
                                            <p:cond delay="499"/>
                                          </p:stCondLst>
                                        </p:cTn>
                                        <p:tgtEl>
                                          <p:spTgt spid="65"/>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62"/>
                                        </p:tgtEl>
                                      </p:cBhvr>
                                    </p:animEffect>
                                    <p:set>
                                      <p:cBhvr>
                                        <p:cTn id="144" dur="1" fill="hold">
                                          <p:stCondLst>
                                            <p:cond delay="499"/>
                                          </p:stCondLst>
                                        </p:cTn>
                                        <p:tgtEl>
                                          <p:spTgt spid="62"/>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500"/>
                                        <p:tgtEl>
                                          <p:spTgt spid="59"/>
                                        </p:tgtEl>
                                      </p:cBhvr>
                                    </p:animEffect>
                                    <p:set>
                                      <p:cBhvr>
                                        <p:cTn id="147" dur="1" fill="hold">
                                          <p:stCondLst>
                                            <p:cond delay="499"/>
                                          </p:stCondLst>
                                        </p:cTn>
                                        <p:tgtEl>
                                          <p:spTgt spid="59"/>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500"/>
                                        <p:tgtEl>
                                          <p:spTgt spid="58"/>
                                        </p:tgtEl>
                                      </p:cBhvr>
                                    </p:animEffect>
                                    <p:set>
                                      <p:cBhvr>
                                        <p:cTn id="150" dur="1" fill="hold">
                                          <p:stCondLst>
                                            <p:cond delay="499"/>
                                          </p:stCondLst>
                                        </p:cTn>
                                        <p:tgtEl>
                                          <p:spTgt spid="58"/>
                                        </p:tgtEl>
                                        <p:attrNameLst>
                                          <p:attrName>style.visibility</p:attrName>
                                        </p:attrNameLst>
                                      </p:cBhvr>
                                      <p:to>
                                        <p:strVal val="hidden"/>
                                      </p:to>
                                    </p:set>
                                  </p:childTnLst>
                                </p:cTn>
                              </p:par>
                            </p:childTnLst>
                          </p:cTn>
                        </p:par>
                        <p:par>
                          <p:cTn id="151" fill="hold">
                            <p:stCondLst>
                              <p:cond delay="500"/>
                            </p:stCondLst>
                            <p:childTnLst>
                              <p:par>
                                <p:cTn id="152" presetID="10" presetClass="entr" presetSubtype="0" fill="hold" grpId="0" nodeType="afterEffect">
                                  <p:stCondLst>
                                    <p:cond delay="0"/>
                                  </p:stCondLst>
                                  <p:childTnLst>
                                    <p:set>
                                      <p:cBhvr>
                                        <p:cTn id="153" dur="1" fill="hold">
                                          <p:stCondLst>
                                            <p:cond delay="0"/>
                                          </p:stCondLst>
                                        </p:cTn>
                                        <p:tgtEl>
                                          <p:spTgt spid="71"/>
                                        </p:tgtEl>
                                        <p:attrNameLst>
                                          <p:attrName>style.visibility</p:attrName>
                                        </p:attrNameLst>
                                      </p:cBhvr>
                                      <p:to>
                                        <p:strVal val="visible"/>
                                      </p:to>
                                    </p:set>
                                    <p:animEffect transition="in" filter="fade">
                                      <p:cBhvr>
                                        <p:cTn id="154" dur="500"/>
                                        <p:tgtEl>
                                          <p:spTgt spid="71"/>
                                        </p:tgtEl>
                                      </p:cBhvr>
                                    </p:animEffect>
                                  </p:childTnLst>
                                </p:cTn>
                              </p:par>
                            </p:childTnLst>
                          </p:cTn>
                        </p:par>
                        <p:par>
                          <p:cTn id="155" fill="hold">
                            <p:stCondLst>
                              <p:cond delay="1000"/>
                            </p:stCondLst>
                            <p:childTnLst>
                              <p:par>
                                <p:cTn id="156" presetID="10" presetClass="entr" presetSubtype="0" fill="hold" grpId="0" nodeType="afterEffect">
                                  <p:stCondLst>
                                    <p:cond delay="0"/>
                                  </p:stCondLst>
                                  <p:childTnLst>
                                    <p:set>
                                      <p:cBhvr>
                                        <p:cTn id="157" dur="1" fill="hold">
                                          <p:stCondLst>
                                            <p:cond delay="0"/>
                                          </p:stCondLst>
                                        </p:cTn>
                                        <p:tgtEl>
                                          <p:spTgt spid="2"/>
                                        </p:tgtEl>
                                        <p:attrNameLst>
                                          <p:attrName>style.visibility</p:attrName>
                                        </p:attrNameLst>
                                      </p:cBhvr>
                                      <p:to>
                                        <p:strVal val="visible"/>
                                      </p:to>
                                    </p:set>
                                    <p:animEffect transition="in" filter="fade">
                                      <p:cBhvr>
                                        <p:cTn id="158" dur="500"/>
                                        <p:tgtEl>
                                          <p:spTgt spid="2"/>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xit" presetSubtype="0" fill="hold" grpId="1" nodeType="clickEffect">
                                  <p:stCondLst>
                                    <p:cond delay="0"/>
                                  </p:stCondLst>
                                  <p:childTnLst>
                                    <p:animEffect transition="out" filter="fade">
                                      <p:cBhvr>
                                        <p:cTn id="162" dur="500"/>
                                        <p:tgtEl>
                                          <p:spTgt spid="2"/>
                                        </p:tgtEl>
                                      </p:cBhvr>
                                    </p:animEffect>
                                    <p:set>
                                      <p:cBhvr>
                                        <p:cTn id="163" dur="1" fill="hold">
                                          <p:stCondLst>
                                            <p:cond delay="499"/>
                                          </p:stCondLst>
                                        </p:cTn>
                                        <p:tgtEl>
                                          <p:spTgt spid="2"/>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500"/>
                                        <p:tgtEl>
                                          <p:spTgt spid="71"/>
                                        </p:tgtEl>
                                      </p:cBhvr>
                                    </p:animEffect>
                                    <p:set>
                                      <p:cBhvr>
                                        <p:cTn id="166" dur="1" fill="hold">
                                          <p:stCondLst>
                                            <p:cond delay="499"/>
                                          </p:stCondLst>
                                        </p:cTn>
                                        <p:tgtEl>
                                          <p:spTgt spid="71"/>
                                        </p:tgtEl>
                                        <p:attrNameLst>
                                          <p:attrName>style.visibility</p:attrName>
                                        </p:attrNameLst>
                                      </p:cBhvr>
                                      <p:to>
                                        <p:strVal val="hidden"/>
                                      </p:to>
                                    </p:set>
                                  </p:childTnLst>
                                </p:cTn>
                              </p:par>
                            </p:childTnLst>
                          </p:cTn>
                        </p:par>
                        <p:par>
                          <p:cTn id="167" fill="hold">
                            <p:stCondLst>
                              <p:cond delay="500"/>
                            </p:stCondLst>
                            <p:childTnLst>
                              <p:par>
                                <p:cTn id="168" presetID="10" presetClass="entr" presetSubtype="0" fill="hold" grpId="0" nodeType="afterEffect">
                                  <p:stCondLst>
                                    <p:cond delay="0"/>
                                  </p:stCondLst>
                                  <p:childTnLst>
                                    <p:set>
                                      <p:cBhvr>
                                        <p:cTn id="169" dur="1" fill="hold">
                                          <p:stCondLst>
                                            <p:cond delay="0"/>
                                          </p:stCondLst>
                                        </p:cTn>
                                        <p:tgtEl>
                                          <p:spTgt spid="72"/>
                                        </p:tgtEl>
                                        <p:attrNameLst>
                                          <p:attrName>style.visibility</p:attrName>
                                        </p:attrNameLst>
                                      </p:cBhvr>
                                      <p:to>
                                        <p:strVal val="visible"/>
                                      </p:to>
                                    </p:set>
                                    <p:animEffect transition="in" filter="fade">
                                      <p:cBhvr>
                                        <p:cTn id="170" dur="500"/>
                                        <p:tgtEl>
                                          <p:spTgt spid="72"/>
                                        </p:tgtEl>
                                      </p:cBhvr>
                                    </p:animEffect>
                                  </p:childTnLst>
                                </p:cTn>
                              </p:par>
                            </p:childTnLst>
                          </p:cTn>
                        </p:par>
                        <p:par>
                          <p:cTn id="171" fill="hold">
                            <p:stCondLst>
                              <p:cond delay="1000"/>
                            </p:stCondLst>
                            <p:childTnLst>
                              <p:par>
                                <p:cTn id="172" presetID="10" presetClass="entr" presetSubtype="0" fill="hold" grpId="0" nodeType="afterEffect">
                                  <p:stCondLst>
                                    <p:cond delay="0"/>
                                  </p:stCondLst>
                                  <p:childTnLst>
                                    <p:set>
                                      <p:cBhvr>
                                        <p:cTn id="173" dur="1" fill="hold">
                                          <p:stCondLst>
                                            <p:cond delay="0"/>
                                          </p:stCondLst>
                                        </p:cTn>
                                        <p:tgtEl>
                                          <p:spTgt spid="74"/>
                                        </p:tgtEl>
                                        <p:attrNameLst>
                                          <p:attrName>style.visibility</p:attrName>
                                        </p:attrNameLst>
                                      </p:cBhvr>
                                      <p:to>
                                        <p:strVal val="visible"/>
                                      </p:to>
                                    </p:set>
                                    <p:animEffect transition="in" filter="fade">
                                      <p:cBhvr>
                                        <p:cTn id="174" dur="500"/>
                                        <p:tgtEl>
                                          <p:spTgt spid="74"/>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xit" presetSubtype="0" fill="hold" grpId="1" nodeType="clickEffect">
                                  <p:stCondLst>
                                    <p:cond delay="0"/>
                                  </p:stCondLst>
                                  <p:childTnLst>
                                    <p:animEffect transition="out" filter="fade">
                                      <p:cBhvr>
                                        <p:cTn id="178" dur="500"/>
                                        <p:tgtEl>
                                          <p:spTgt spid="74"/>
                                        </p:tgtEl>
                                      </p:cBhvr>
                                    </p:animEffect>
                                    <p:set>
                                      <p:cBhvr>
                                        <p:cTn id="179" dur="1" fill="hold">
                                          <p:stCondLst>
                                            <p:cond delay="499"/>
                                          </p:stCondLst>
                                        </p:cTn>
                                        <p:tgtEl>
                                          <p:spTgt spid="74"/>
                                        </p:tgtEl>
                                        <p:attrNameLst>
                                          <p:attrName>style.visibility</p:attrName>
                                        </p:attrNameLst>
                                      </p:cBhvr>
                                      <p:to>
                                        <p:strVal val="hidden"/>
                                      </p:to>
                                    </p:set>
                                  </p:childTnLst>
                                </p:cTn>
                              </p:par>
                              <p:par>
                                <p:cTn id="180" presetID="10" presetClass="exit" presetSubtype="0" fill="hold" grpId="1" nodeType="withEffect">
                                  <p:stCondLst>
                                    <p:cond delay="0"/>
                                  </p:stCondLst>
                                  <p:childTnLst>
                                    <p:animEffect transition="out" filter="fade">
                                      <p:cBhvr>
                                        <p:cTn id="181" dur="500"/>
                                        <p:tgtEl>
                                          <p:spTgt spid="72"/>
                                        </p:tgtEl>
                                      </p:cBhvr>
                                    </p:animEffect>
                                    <p:set>
                                      <p:cBhvr>
                                        <p:cTn id="182" dur="1" fill="hold">
                                          <p:stCondLst>
                                            <p:cond delay="499"/>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2" grpId="1" animBg="1"/>
      <p:bldP spid="19" grpId="0" animBg="1"/>
      <p:bldP spid="19" grpId="1" animBg="1"/>
      <p:bldP spid="20" grpId="0" animBg="1"/>
      <p:bldP spid="20" grpId="1" animBg="1"/>
      <p:bldP spid="22" grpId="0" animBg="1"/>
      <p:bldP spid="22" grpId="1" animBg="1"/>
      <p:bldP spid="47" grpId="0" animBg="1"/>
      <p:bldP spid="47" grpId="1" animBg="1"/>
      <p:bldP spid="48" grpId="0" animBg="1"/>
      <p:bldP spid="48" grpId="1" animBg="1"/>
      <p:bldP spid="49" grpId="0" animBg="1"/>
      <p:bldP spid="49" grpId="1" animBg="1"/>
      <p:bldP spid="50" grpId="0" animBg="1"/>
      <p:bldP spid="50"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2" grpId="0"/>
      <p:bldP spid="2" grpId="1"/>
      <p:bldP spid="74" grpId="0"/>
      <p:bldP spid="74"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53915" y="566456"/>
            <a:ext cx="11222388" cy="252772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704466" y="1547692"/>
            <a:ext cx="7127670" cy="838833"/>
          </a:xfrm>
        </p:spPr>
        <p:txBody>
          <a:bodyPr>
            <a:noAutofit/>
          </a:bodyPr>
          <a:lstStyle/>
          <a:p>
            <a:pPr algn="l">
              <a:lnSpc>
                <a:spcPct val="100000"/>
              </a:lnSpc>
            </a:pPr>
            <a:r>
              <a:rPr lang="en-US" sz="4800" b="1" dirty="0">
                <a:solidFill>
                  <a:schemeClr val="bg1"/>
                </a:solidFill>
                <a:latin typeface="Helvetica"/>
                <a:cs typeface="Helvetica"/>
              </a:rPr>
              <a:t>ADA Statement of </a:t>
            </a:r>
            <a:br>
              <a:rPr lang="en-US" sz="4800" b="1" dirty="0">
                <a:solidFill>
                  <a:schemeClr val="bg1"/>
                </a:solidFill>
                <a:latin typeface="Helvetica"/>
                <a:cs typeface="Helvetica"/>
              </a:rPr>
            </a:br>
            <a:r>
              <a:rPr lang="en-US" sz="4800" b="1" dirty="0">
                <a:solidFill>
                  <a:schemeClr val="bg1"/>
                </a:solidFill>
                <a:latin typeface="Helvetica"/>
                <a:cs typeface="Helvetica"/>
              </a:rPr>
              <a:t>T</a:t>
            </a:r>
            <a:r>
              <a:rPr lang="en-US" sz="4800" b="1" dirty="0">
                <a:solidFill>
                  <a:srgbClr val="FFFFFF"/>
                </a:solidFill>
                <a:latin typeface="Helvetica"/>
                <a:cs typeface="Helvetica"/>
              </a:rPr>
              <a:t>ec</a:t>
            </a:r>
            <a:r>
              <a:rPr lang="en-US" sz="4800" b="1" dirty="0">
                <a:solidFill>
                  <a:schemeClr val="bg1"/>
                </a:solidFill>
                <a:latin typeface="Helvetica"/>
                <a:cs typeface="Helvetica"/>
              </a:rPr>
              <a:t>hnical Infeasibility</a:t>
            </a:r>
          </a:p>
        </p:txBody>
      </p:sp>
      <p:pic>
        <p:nvPicPr>
          <p:cNvPr id="15" name="Picture 14" descr="ADA-Form-w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7488" y="904390"/>
            <a:ext cx="1489364" cy="1489364"/>
          </a:xfrm>
          <a:prstGeom prst="rect">
            <a:avLst/>
          </a:prstGeom>
        </p:spPr>
      </p:pic>
      <p:sp>
        <p:nvSpPr>
          <p:cNvPr id="9" name="Rectangle 8"/>
          <p:cNvSpPr/>
          <p:nvPr/>
        </p:nvSpPr>
        <p:spPr>
          <a:xfrm>
            <a:off x="453915" y="4099823"/>
            <a:ext cx="11231418" cy="2516909"/>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3200" dirty="0" smtClean="0"/>
              <a:t>	</a:t>
            </a:r>
            <a:r>
              <a:rPr lang="en-US" sz="3600" dirty="0" smtClean="0"/>
              <a:t>Anthony </a:t>
            </a:r>
            <a:r>
              <a:rPr lang="en-US" sz="3600" dirty="0"/>
              <a:t>Norman </a:t>
            </a:r>
            <a:r>
              <a:rPr lang="en-US" sz="3600" dirty="0" smtClean="0"/>
              <a:t>– Email Anthony.Norman@ky.gov 	</a:t>
            </a:r>
          </a:p>
          <a:p>
            <a:r>
              <a:rPr lang="en-US" sz="3600" dirty="0"/>
              <a:t>	</a:t>
            </a:r>
            <a:r>
              <a:rPr lang="en-US" sz="3600" dirty="0" smtClean="0"/>
              <a:t>Jeff Jasper – Email Jeff.Jasper@uky.edu</a:t>
            </a:r>
            <a:endParaRPr lang="en-US" sz="3600" dirty="0"/>
          </a:p>
          <a:p>
            <a:r>
              <a:rPr lang="en-US" sz="3600" dirty="0" smtClean="0"/>
              <a:t>	Joe Tucker – Email Joseph.Tucker@ky.gov</a:t>
            </a:r>
            <a:endParaRPr lang="en-US" sz="3600" dirty="0"/>
          </a:p>
        </p:txBody>
      </p:sp>
      <p:sp>
        <p:nvSpPr>
          <p:cNvPr id="10" name="Rectangle 9"/>
          <p:cNvSpPr/>
          <p:nvPr/>
        </p:nvSpPr>
        <p:spPr>
          <a:xfrm>
            <a:off x="454121" y="3325090"/>
            <a:ext cx="11222183" cy="608062"/>
          </a:xfrm>
          <a:prstGeom prst="rect">
            <a:avLst/>
          </a:prstGeom>
          <a:solidFill>
            <a:schemeClr val="bg2">
              <a:lumMod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p:nvPr>
        </p:nvSpPr>
        <p:spPr>
          <a:xfrm>
            <a:off x="1269999" y="3398179"/>
            <a:ext cx="7289031" cy="507783"/>
          </a:xfrm>
        </p:spPr>
        <p:txBody>
          <a:bodyPr>
            <a:normAutofit/>
          </a:bodyPr>
          <a:lstStyle/>
          <a:p>
            <a:pPr algn="l"/>
            <a:r>
              <a:rPr lang="en-US" sz="2600" dirty="0">
                <a:solidFill>
                  <a:schemeClr val="bg1"/>
                </a:solidFill>
                <a:latin typeface="Helvetica Light"/>
                <a:cs typeface="Helvetica Light"/>
              </a:rPr>
              <a:t>Questions?</a:t>
            </a:r>
          </a:p>
        </p:txBody>
      </p:sp>
      <p:sp>
        <p:nvSpPr>
          <p:cNvPr id="12" name="Title 1"/>
          <p:cNvSpPr txBox="1">
            <a:spLocks/>
          </p:cNvSpPr>
          <p:nvPr/>
        </p:nvSpPr>
        <p:spPr>
          <a:xfrm>
            <a:off x="867563" y="4593407"/>
            <a:ext cx="9237017" cy="92532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endParaRPr lang="en-US" sz="3600" b="1" dirty="0">
              <a:solidFill>
                <a:schemeClr val="bg1"/>
              </a:solidFill>
              <a:latin typeface="Helvetica"/>
              <a:cs typeface="Helvetica"/>
            </a:endParaRPr>
          </a:p>
        </p:txBody>
      </p:sp>
      <p:pic>
        <p:nvPicPr>
          <p:cNvPr id="6" name="Picture 5" descr="KYTC-logo-Horizontal-copy.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11226" y="5358278"/>
            <a:ext cx="2269613" cy="1015259"/>
          </a:xfrm>
          <a:prstGeom prst="rect">
            <a:avLst/>
          </a:prstGeom>
        </p:spPr>
      </p:pic>
      <p:sp>
        <p:nvSpPr>
          <p:cNvPr id="13" name="Subtitle 2"/>
          <p:cNvSpPr txBox="1">
            <a:spLocks/>
          </p:cNvSpPr>
          <p:nvPr/>
        </p:nvSpPr>
        <p:spPr>
          <a:xfrm>
            <a:off x="1276539" y="4294006"/>
            <a:ext cx="9221002" cy="262769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i="1" dirty="0">
              <a:solidFill>
                <a:schemeClr val="bg1"/>
              </a:solidFill>
              <a:latin typeface="Helvetica Light"/>
              <a:cs typeface="Helvetica Light"/>
            </a:endParaRPr>
          </a:p>
        </p:txBody>
      </p:sp>
    </p:spTree>
    <p:extLst>
      <p:ext uri="{BB962C8B-B14F-4D97-AF65-F5344CB8AC3E}">
        <p14:creationId xmlns:p14="http://schemas.microsoft.com/office/powerpoint/2010/main" val="41124455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14564" y="1299631"/>
            <a:ext cx="7758112" cy="1515533"/>
          </a:xfrm>
        </p:spPr>
        <p:txBody>
          <a:bodyPr/>
          <a:lstStyle/>
          <a:p>
            <a:r>
              <a:rPr lang="en-US" dirty="0" smtClean="0"/>
              <a:t>ADA </a:t>
            </a:r>
            <a:r>
              <a:rPr lang="en-US" dirty="0" smtClean="0"/>
              <a:t>Compliant Sidewalks</a:t>
            </a:r>
            <a:endParaRPr lang="en-US" dirty="0"/>
          </a:p>
        </p:txBody>
      </p:sp>
      <p:sp>
        <p:nvSpPr>
          <p:cNvPr id="5" name="Title 1"/>
          <p:cNvSpPr txBox="1">
            <a:spLocks/>
          </p:cNvSpPr>
          <p:nvPr/>
        </p:nvSpPr>
        <p:spPr>
          <a:xfrm>
            <a:off x="2038352" y="3723743"/>
            <a:ext cx="7758112" cy="1515533"/>
          </a:xfrm>
          <a:prstGeom prst="rect">
            <a:avLst/>
          </a:prstGeom>
          <a:effectLst/>
        </p:spPr>
        <p:txBody>
          <a:bodyPr vert="horz" lIns="91440" tIns="45720" rIns="91440" bIns="45720" rtlCol="0" anchor="b">
            <a:noAutofit/>
          </a:bodyPr>
          <a:lstStyle>
            <a:lvl1pPr algn="ctr" defTabSz="457200" rtl="0" eaLnBrk="1" latinLnBrk="0" hangingPunct="1">
              <a:spcBef>
                <a:spcPct val="0"/>
              </a:spcBef>
              <a:buNone/>
              <a:defRPr sz="5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Training coming </a:t>
            </a:r>
          </a:p>
          <a:p>
            <a:r>
              <a:rPr lang="en-US" dirty="0" smtClean="0"/>
              <a:t>in the near future.</a:t>
            </a:r>
            <a:endParaRPr lang="en-US" dirty="0"/>
          </a:p>
        </p:txBody>
      </p:sp>
    </p:spTree>
    <p:extLst>
      <p:ext uri="{BB962C8B-B14F-4D97-AF65-F5344CB8AC3E}">
        <p14:creationId xmlns:p14="http://schemas.microsoft.com/office/powerpoint/2010/main" val="41008611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Title II: Public </a:t>
            </a:r>
            <a:r>
              <a:rPr lang="en-US" dirty="0"/>
              <a:t>Entities</a:t>
            </a:r>
            <a:br>
              <a:rPr lang="en-US" dirty="0"/>
            </a:br>
            <a:endParaRPr lang="en-US" dirty="0"/>
          </a:p>
        </p:txBody>
      </p:sp>
      <p:sp>
        <p:nvSpPr>
          <p:cNvPr id="3" name="Content Placeholder 2"/>
          <p:cNvSpPr>
            <a:spLocks noGrp="1"/>
          </p:cNvSpPr>
          <p:nvPr>
            <p:ph idx="1"/>
          </p:nvPr>
        </p:nvSpPr>
        <p:spPr/>
        <p:txBody>
          <a:bodyPr>
            <a:noAutofit/>
          </a:bodyPr>
          <a:lstStyle/>
          <a:p>
            <a:r>
              <a:rPr lang="en-US" sz="4000" dirty="0" smtClean="0"/>
              <a:t>Public Entity:</a:t>
            </a:r>
          </a:p>
          <a:p>
            <a:pPr lvl="1"/>
            <a:r>
              <a:rPr lang="en-US" sz="3600" b="1" dirty="0"/>
              <a:t>State or local government and department, agency</a:t>
            </a:r>
            <a:r>
              <a:rPr lang="en-US" sz="3600" dirty="0"/>
              <a:t>, special purpose district, or other instrumentality of a state or local government</a:t>
            </a:r>
          </a:p>
        </p:txBody>
      </p:sp>
    </p:spTree>
    <p:extLst>
      <p:ext uri="{BB962C8B-B14F-4D97-AF65-F5344CB8AC3E}">
        <p14:creationId xmlns:p14="http://schemas.microsoft.com/office/powerpoint/2010/main" val="27873967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Thank you!</a:t>
            </a:r>
            <a:br>
              <a:rPr lang="en-US" dirty="0" smtClean="0"/>
            </a:br>
            <a:r>
              <a:rPr lang="en-US" dirty="0" smtClean="0"/>
              <a:t>Any questions</a:t>
            </a:r>
            <a:endParaRPr lang="en-US" dirty="0"/>
          </a:p>
        </p:txBody>
      </p:sp>
      <p:sp>
        <p:nvSpPr>
          <p:cNvPr id="3" name="Content Placeholder 2"/>
          <p:cNvSpPr>
            <a:spLocks noGrp="1"/>
          </p:cNvSpPr>
          <p:nvPr>
            <p:ph idx="1"/>
          </p:nvPr>
        </p:nvSpPr>
        <p:spPr/>
        <p:txBody>
          <a:bodyPr/>
          <a:lstStyle/>
          <a:p>
            <a:r>
              <a:rPr lang="en-US" sz="3200" dirty="0" smtClean="0"/>
              <a:t>Special thanks to the following who help put this presentation together. </a:t>
            </a:r>
          </a:p>
          <a:p>
            <a:pPr lvl="1"/>
            <a:r>
              <a:rPr lang="en-US" sz="2800" dirty="0" smtClean="0"/>
              <a:t>Keith Caudill, Jason Siwula, Vincent Thomas, Troy Hearn, Brent Sweger, </a:t>
            </a:r>
            <a:r>
              <a:rPr lang="en-US" sz="2800" dirty="0" err="1" smtClean="0"/>
              <a:t>Talya</a:t>
            </a:r>
            <a:r>
              <a:rPr lang="en-US" sz="2800" dirty="0" smtClean="0"/>
              <a:t> Estes, Skylar Hopper, and Michael Mabe!!</a:t>
            </a:r>
          </a:p>
          <a:p>
            <a:pPr marL="0" indent="0">
              <a:buNone/>
            </a:pPr>
            <a:endParaRPr lang="en-US" dirty="0"/>
          </a:p>
        </p:txBody>
      </p:sp>
    </p:spTree>
    <p:extLst>
      <p:ext uri="{BB962C8B-B14F-4D97-AF65-F5344CB8AC3E}">
        <p14:creationId xmlns:p14="http://schemas.microsoft.com/office/powerpoint/2010/main" val="32325532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Title II: Public </a:t>
            </a:r>
            <a:r>
              <a:rPr lang="en-US" dirty="0"/>
              <a:t>Entities</a:t>
            </a:r>
            <a:br>
              <a:rPr lang="en-US" dirty="0"/>
            </a:br>
            <a:endParaRPr lang="en-US" dirty="0"/>
          </a:p>
        </p:txBody>
      </p:sp>
      <p:sp>
        <p:nvSpPr>
          <p:cNvPr id="3" name="Content Placeholder 2"/>
          <p:cNvSpPr>
            <a:spLocks noGrp="1"/>
          </p:cNvSpPr>
          <p:nvPr>
            <p:ph idx="1"/>
          </p:nvPr>
        </p:nvSpPr>
        <p:spPr/>
        <p:txBody>
          <a:bodyPr>
            <a:noAutofit/>
          </a:bodyPr>
          <a:lstStyle/>
          <a:p>
            <a:r>
              <a:rPr lang="en-US" sz="3600" dirty="0" smtClean="0"/>
              <a:t>Qualified Individual with Disability: </a:t>
            </a:r>
          </a:p>
          <a:p>
            <a:pPr lvl="1"/>
            <a:r>
              <a:rPr lang="en-US" sz="2800" dirty="0"/>
              <a:t>An individual with a disability who, with or without reasonable accommodations to rules, policies, or practices, the removal of architectural, communication, or transportation barriers, or the provision of auxiliary aids and services, meets the essential eligibility requirements for the receipt of services or the participation in programs provided by a public entity.</a:t>
            </a:r>
          </a:p>
        </p:txBody>
      </p:sp>
    </p:spTree>
    <p:extLst>
      <p:ext uri="{BB962C8B-B14F-4D97-AF65-F5344CB8AC3E}">
        <p14:creationId xmlns:p14="http://schemas.microsoft.com/office/powerpoint/2010/main" val="6798310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Title II: Public </a:t>
            </a:r>
            <a:r>
              <a:rPr lang="en-US" dirty="0"/>
              <a:t>Entities</a:t>
            </a:r>
            <a:br>
              <a:rPr lang="en-US" dirty="0"/>
            </a:br>
            <a:endParaRPr lang="en-US" dirty="0"/>
          </a:p>
        </p:txBody>
      </p:sp>
      <p:sp>
        <p:nvSpPr>
          <p:cNvPr id="3" name="Content Placeholder 2"/>
          <p:cNvSpPr>
            <a:spLocks noGrp="1"/>
          </p:cNvSpPr>
          <p:nvPr>
            <p:ph idx="1"/>
          </p:nvPr>
        </p:nvSpPr>
        <p:spPr/>
        <p:txBody>
          <a:bodyPr>
            <a:normAutofit/>
          </a:bodyPr>
          <a:lstStyle/>
          <a:p>
            <a:r>
              <a:rPr lang="en-US" sz="3600" dirty="0" smtClean="0"/>
              <a:t>Discrimination: </a:t>
            </a:r>
          </a:p>
          <a:p>
            <a:pPr lvl="1"/>
            <a:r>
              <a:rPr lang="en-US" sz="3200" dirty="0" smtClean="0"/>
              <a:t>Excluded </a:t>
            </a:r>
            <a:r>
              <a:rPr lang="en-US" sz="3200" dirty="0"/>
              <a:t>from participation in or be denied the benefits of the services, programs, or activities of a public </a:t>
            </a:r>
            <a:r>
              <a:rPr lang="en-US" sz="3200" dirty="0" smtClean="0"/>
              <a:t>entity (i.e. sidewalks), </a:t>
            </a:r>
            <a:r>
              <a:rPr lang="en-US" sz="3200" dirty="0"/>
              <a:t>or be subjected to discrimination by any such entity. </a:t>
            </a:r>
          </a:p>
        </p:txBody>
      </p:sp>
    </p:spTree>
    <p:extLst>
      <p:ext uri="{BB962C8B-B14F-4D97-AF65-F5344CB8AC3E}">
        <p14:creationId xmlns:p14="http://schemas.microsoft.com/office/powerpoint/2010/main" val="38814708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KYTC Mission Statement</a:t>
            </a:r>
            <a:endParaRPr lang="en-US" dirty="0"/>
          </a:p>
        </p:txBody>
      </p:sp>
      <p:sp>
        <p:nvSpPr>
          <p:cNvPr id="3" name="Content Placeholder 2"/>
          <p:cNvSpPr>
            <a:spLocks noGrp="1"/>
          </p:cNvSpPr>
          <p:nvPr>
            <p:ph idx="1"/>
          </p:nvPr>
        </p:nvSpPr>
        <p:spPr/>
        <p:txBody>
          <a:bodyPr>
            <a:normAutofit/>
          </a:bodyPr>
          <a:lstStyle/>
          <a:p>
            <a:r>
              <a:rPr lang="en-US" sz="3600" dirty="0"/>
              <a:t>"To provide a </a:t>
            </a:r>
            <a:r>
              <a:rPr lang="en-US" sz="3600" u="sng" dirty="0"/>
              <a:t>safe</a:t>
            </a:r>
            <a:r>
              <a:rPr lang="en-US" sz="3600" dirty="0"/>
              <a:t>, efficient, environmentally sound and fiscally responsible </a:t>
            </a:r>
            <a:r>
              <a:rPr lang="en-US" sz="3600" u="sng" dirty="0"/>
              <a:t>transportation system </a:t>
            </a:r>
            <a:r>
              <a:rPr lang="en-US" sz="3600" dirty="0"/>
              <a:t>that delivers economic opportunity and </a:t>
            </a:r>
            <a:r>
              <a:rPr lang="en-US" sz="3600" u="sng" dirty="0"/>
              <a:t>enhances the quality of life in Kentucky.</a:t>
            </a:r>
            <a:r>
              <a:rPr lang="en-US" sz="3600" dirty="0"/>
              <a:t>" </a:t>
            </a:r>
          </a:p>
        </p:txBody>
      </p:sp>
    </p:spTree>
    <p:extLst>
      <p:ext uri="{BB962C8B-B14F-4D97-AF65-F5344CB8AC3E}">
        <p14:creationId xmlns:p14="http://schemas.microsoft.com/office/powerpoint/2010/main" val="37530379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United States Access Board</a:t>
            </a:r>
            <a:endParaRPr lang="en-US" dirty="0"/>
          </a:p>
        </p:txBody>
      </p:sp>
      <p:sp>
        <p:nvSpPr>
          <p:cNvPr id="3" name="Content Placeholder 2"/>
          <p:cNvSpPr>
            <a:spLocks noGrp="1"/>
          </p:cNvSpPr>
          <p:nvPr>
            <p:ph idx="1"/>
          </p:nvPr>
        </p:nvSpPr>
        <p:spPr/>
        <p:txBody>
          <a:bodyPr>
            <a:normAutofit lnSpcReduction="10000"/>
          </a:bodyPr>
          <a:lstStyle/>
          <a:p>
            <a:r>
              <a:rPr lang="en-US" sz="3200" dirty="0" smtClean="0"/>
              <a:t>Created in 1973 to ensure access to Federally funded facilities, now is the leading source on accessible design information. </a:t>
            </a:r>
          </a:p>
          <a:p>
            <a:r>
              <a:rPr lang="en-US" sz="3200" dirty="0" smtClean="0"/>
              <a:t>Board develops and maintains accessibility design guidance </a:t>
            </a:r>
          </a:p>
          <a:p>
            <a:r>
              <a:rPr lang="en-US" sz="3200" dirty="0" smtClean="0"/>
              <a:t>For sidewalks in public right-of-way: PROWAG.</a:t>
            </a:r>
            <a:endParaRPr lang="en-US" sz="3200" dirty="0"/>
          </a:p>
        </p:txBody>
      </p:sp>
    </p:spTree>
    <p:extLst>
      <p:ext uri="{BB962C8B-B14F-4D97-AF65-F5344CB8AC3E}">
        <p14:creationId xmlns:p14="http://schemas.microsoft.com/office/powerpoint/2010/main" val="4659943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PROWAG</a:t>
            </a:r>
            <a:br>
              <a:rPr lang="en-US" dirty="0" smtClean="0"/>
            </a:br>
            <a:r>
              <a:rPr lang="en-US" dirty="0" smtClean="0"/>
              <a:t>Public Right of Way Accessibility Guidelines</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sz="4600" dirty="0" smtClean="0"/>
              <a:t>Access Board`s guidance on Public Right of Way accessibility</a:t>
            </a:r>
          </a:p>
          <a:p>
            <a:pPr marL="0" indent="0">
              <a:buNone/>
            </a:pPr>
            <a:r>
              <a:rPr lang="en-US" sz="4600" dirty="0" smtClean="0"/>
              <a:t>In 2011: Updated the PROWAG</a:t>
            </a:r>
          </a:p>
          <a:p>
            <a:pPr marL="457200" lvl="1" indent="0">
              <a:buNone/>
            </a:pPr>
            <a:r>
              <a:rPr lang="en-US" sz="4600" dirty="0" smtClean="0"/>
              <a:t>Still needs to be approved, yet is “best practice” for many state agencies. </a:t>
            </a:r>
          </a:p>
          <a:p>
            <a:pPr marL="0" indent="0">
              <a:buNone/>
            </a:pPr>
            <a:r>
              <a:rPr lang="en-US" sz="4600" dirty="0" smtClean="0"/>
              <a:t>In 2013: Supplemental </a:t>
            </a:r>
            <a:r>
              <a:rPr lang="en-US" sz="4600" dirty="0"/>
              <a:t>i</a:t>
            </a:r>
            <a:r>
              <a:rPr lang="en-US" sz="4600" dirty="0" smtClean="0"/>
              <a:t>nformation for Shared Use Paths</a:t>
            </a:r>
          </a:p>
          <a:p>
            <a:endParaRPr lang="en-US" dirty="0" smtClean="0"/>
          </a:p>
          <a:p>
            <a:endParaRPr lang="en-US" dirty="0"/>
          </a:p>
        </p:txBody>
      </p:sp>
    </p:spTree>
    <p:extLst>
      <p:ext uri="{BB962C8B-B14F-4D97-AF65-F5344CB8AC3E}">
        <p14:creationId xmlns:p14="http://schemas.microsoft.com/office/powerpoint/2010/main" val="256646804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pptF0F7.tm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0F30E28F43D84881B1E447717B93F8" ma:contentTypeVersion="7" ma:contentTypeDescription="Create a new document." ma:contentTypeScope="" ma:versionID="b748e49c15c57adbcf31b8296ec0e051">
  <xsd:schema xmlns:xsd="http://www.w3.org/2001/XMLSchema" xmlns:xs="http://www.w3.org/2001/XMLSchema" xmlns:p="http://schemas.microsoft.com/office/2006/metadata/properties" xmlns:ns2="b47a5aad-adfb-4dac-9d3f-47090e67d565" targetNamespace="http://schemas.microsoft.com/office/2006/metadata/properties" ma:root="true" ma:fieldsID="10e404f992e9072f4276d4f787b18ba3" ns2:_="">
    <xsd:import namespace="b47a5aad-adfb-4dac-9d3f-47090e67d565"/>
    <xsd:element name="properties">
      <xsd:complexType>
        <xsd:sequence>
          <xsd:element name="documentManagement">
            <xsd:complexType>
              <xsd:all>
                <xsd:element ref="ns2:Speakers" minOccurs="0"/>
                <xsd:element ref="ns2:Day" minOccurs="0"/>
                <xsd:element ref="ns2:Year" minOccurs="0"/>
                <xsd:element ref="ns2:Se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7a5aad-adfb-4dac-9d3f-47090e67d565" elementFormDefault="qualified">
    <xsd:import namespace="http://schemas.microsoft.com/office/2006/documentManagement/types"/>
    <xsd:import namespace="http://schemas.microsoft.com/office/infopath/2007/PartnerControls"/>
    <xsd:element name="Speakers" ma:index="4" nillable="true" ma:displayName="Speakers" ma:internalName="Speakers" ma:readOnly="false">
      <xsd:simpleType>
        <xsd:restriction base="dms:Note">
          <xsd:maxLength value="255"/>
        </xsd:restriction>
      </xsd:simpleType>
    </xsd:element>
    <xsd:element name="Day" ma:index="5" nillable="true" ma:displayName="Day" ma:internalName="Day" ma:readOnly="false">
      <xsd:simpleType>
        <xsd:restriction base="dms:Text">
          <xsd:maxLength value="255"/>
        </xsd:restriction>
      </xsd:simpleType>
    </xsd:element>
    <xsd:element name="Year" ma:index="6" nillable="true" ma:displayName="Year" ma:internalName="Year" ma:readOnly="false">
      <xsd:simpleType>
        <xsd:restriction base="dms:Text">
          <xsd:maxLength value="255"/>
        </xsd:restriction>
      </xsd:simpleType>
    </xsd:element>
    <xsd:element name="Section" ma:index="7" nillable="true" ma:displayName="Section" ma:internalName="Section" ma:readOnly="fals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peakers xmlns="b47a5aad-adfb-4dac-9d3f-47090e67d565">Jeff Jasper, Anthony Norman</Speakers>
    <Year xmlns="b47a5aad-adfb-4dac-9d3f-47090e67d565">2017</Year>
    <Section xmlns="b47a5aad-adfb-4dac-9d3f-47090e67d565">Design</Section>
    <Day xmlns="b47a5aad-adfb-4dac-9d3f-47090e67d565">Wednesday</Day>
  </documentManagement>
</p:properties>
</file>

<file path=customXml/itemProps1.xml><?xml version="1.0" encoding="utf-8"?>
<ds:datastoreItem xmlns:ds="http://schemas.openxmlformats.org/officeDocument/2006/customXml" ds:itemID="{0B34EDCA-5FC2-4BA9-8307-2BFE005CF864}"/>
</file>

<file path=customXml/itemProps2.xml><?xml version="1.0" encoding="utf-8"?>
<ds:datastoreItem xmlns:ds="http://schemas.openxmlformats.org/officeDocument/2006/customXml" ds:itemID="{0308B99B-7739-4A81-AD1E-E1CEE4441201}"/>
</file>

<file path=customXml/itemProps3.xml><?xml version="1.0" encoding="utf-8"?>
<ds:datastoreItem xmlns:ds="http://schemas.openxmlformats.org/officeDocument/2006/customXml" ds:itemID="{15B04D38-775C-4EFB-8C25-70A55D760726}"/>
</file>

<file path=docProps/app.xml><?xml version="1.0" encoding="utf-8"?>
<Properties xmlns="http://schemas.openxmlformats.org/officeDocument/2006/extended-properties" xmlns:vt="http://schemas.openxmlformats.org/officeDocument/2006/docPropsVTypes">
  <Template>Organic</Template>
  <TotalTime>12018</TotalTime>
  <Words>2594</Words>
  <Application>Microsoft Office PowerPoint</Application>
  <PresentationFormat>Widescreen</PresentationFormat>
  <Paragraphs>192</Paragraphs>
  <Slides>40</Slides>
  <Notes>21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40</vt:i4>
      </vt:variant>
    </vt:vector>
  </HeadingPairs>
  <TitlesOfParts>
    <vt:vector size="49" baseType="lpstr">
      <vt:lpstr>Arial</vt:lpstr>
      <vt:lpstr>Calibri</vt:lpstr>
      <vt:lpstr>Calibri Light</vt:lpstr>
      <vt:lpstr>Garamond</vt:lpstr>
      <vt:lpstr>Helvetica</vt:lpstr>
      <vt:lpstr>Helvetica Light</vt:lpstr>
      <vt:lpstr>Trebuchet MS</vt:lpstr>
      <vt:lpstr>Organic</vt:lpstr>
      <vt:lpstr>pptF0F7.tmp</vt:lpstr>
      <vt:lpstr>ADA Compliant Sidewalks</vt:lpstr>
      <vt:lpstr>Americans With Disabilities Act of 1990</vt:lpstr>
      <vt:lpstr>Americans with Disabilities Act</vt:lpstr>
      <vt:lpstr>Title II: Public Entities </vt:lpstr>
      <vt:lpstr>Title II: Public Entities </vt:lpstr>
      <vt:lpstr>Title II: Public Entities </vt:lpstr>
      <vt:lpstr>KYTC Mission Statement</vt:lpstr>
      <vt:lpstr>United States Access Board</vt:lpstr>
      <vt:lpstr>PROWAG Public Right of Way Accessibility Guidelines</vt:lpstr>
      <vt:lpstr>Sidewalk Zones</vt:lpstr>
      <vt:lpstr>Sidewalk</vt:lpstr>
      <vt:lpstr>Sidewalk</vt:lpstr>
      <vt:lpstr>Cross Slope</vt:lpstr>
      <vt:lpstr>Running Slope</vt:lpstr>
      <vt:lpstr>Running Slope</vt:lpstr>
      <vt:lpstr>Driveways</vt:lpstr>
      <vt:lpstr>Detectable Warnings  (R208 and R305)</vt:lpstr>
      <vt:lpstr>Perpendicular Curb Ramps (R304.2)</vt:lpstr>
      <vt:lpstr>Parallel Curb Ramps (R304.3)</vt:lpstr>
      <vt:lpstr>Blended Transition (R304.4)</vt:lpstr>
      <vt:lpstr>Common Requirements for Ramps</vt:lpstr>
      <vt:lpstr>Common Requirements for Ramps</vt:lpstr>
      <vt:lpstr>If these and other features are unattainable then….  ADA Statement of  Technical Infeasibility</vt:lpstr>
      <vt:lpstr>ADA Statement of  Technical Infeasibility</vt:lpstr>
      <vt:lpstr>Any new construction must be accessible to persons with disabilities, except when KYTC can demonstrate it is structurally impracticable or technically infeasible to fully comply with the requirements of ADA.  [2010 ADAAG] </vt:lpstr>
      <vt:lpstr>On a Retrofit (Repair or Maintenance), the pedestrian access route shall be made accessible to the maximum extent feasible within the scope of the project. [2010 ADAAG] </vt:lpstr>
      <vt:lpstr>A Technical Infeasibility determination means that due to existing physical or site constraints the facility (e.g. a sidewalk) cannot be built to comply with the minimum accessibility requirements.  (Reference: ADAAG; 4.1.6, (1), (j))</vt:lpstr>
      <vt:lpstr>What is KYTC’s ADA Statement of Technical Infeasibility?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ADA Statement of  Technical Infeasibility</vt:lpstr>
      <vt:lpstr>ADA Compliant Sidewalks</vt:lpstr>
      <vt:lpstr>Thank you! Any questions</vt:lpstr>
    </vt:vector>
  </TitlesOfParts>
  <Company>Commonwealth of Kentucky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 Compliant Sidewalks</dc:title>
  <dc:creator>Norman, Anthony  (KYTC)</dc:creator>
  <cp:lastModifiedBy>Jasper, Jeff D</cp:lastModifiedBy>
  <cp:revision>83</cp:revision>
  <dcterms:created xsi:type="dcterms:W3CDTF">2017-07-17T17:22:31Z</dcterms:created>
  <dcterms:modified xsi:type="dcterms:W3CDTF">2017-08-09T12:32:21Z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0x0101009E0F30E28F43D84881B1E447717B93F8</vt:lpwstr>
  </property>
</Properties>
</file>